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9" r:id="rId4"/>
    <p:sldId id="260" r:id="rId5"/>
    <p:sldId id="261" r:id="rId6"/>
    <p:sldId id="262" r:id="rId7"/>
    <p:sldId id="263" r:id="rId8"/>
    <p:sldId id="264" r:id="rId9"/>
    <p:sldId id="273" r:id="rId10"/>
    <p:sldId id="272" r:id="rId11"/>
    <p:sldId id="268" r:id="rId12"/>
    <p:sldId id="267" r:id="rId13"/>
    <p:sldId id="269" r:id="rId14"/>
    <p:sldId id="270" r:id="rId15"/>
    <p:sldId id="271" r:id="rId16"/>
    <p:sldId id="274" r:id="rId17"/>
    <p:sldId id="275"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6F758A09-A161-4702-B4D8-C331654DC53C}" type="datetimeFigureOut">
              <a:rPr lang="en-US" smtClean="0"/>
              <a:t>5/28/2015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D2C49-BFC4-4886-8843-B5F168055148}"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9"/>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58A09-A161-4702-B4D8-C331654DC53C}" type="datetimeFigureOut">
              <a:rPr lang="en-US" smtClean="0"/>
              <a:t>5/28/2015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58A09-A161-4702-B4D8-C331654DC53C}" type="datetimeFigureOut">
              <a:rPr lang="en-US" smtClean="0"/>
              <a:t>5/28/2015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6F758A09-A161-4702-B4D8-C331654DC53C}" type="datetimeFigureOut">
              <a:rPr lang="en-US" smtClean="0"/>
              <a:t>5/28/2015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D2C49-BFC4-4886-8843-B5F168055148}"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1" y="4962526"/>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1" y="3462339"/>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758A09-A161-4702-B4D8-C331654DC53C}" type="datetimeFigureOut">
              <a:rPr lang="en-US" smtClean="0"/>
              <a:t>5/28/2015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6F758A09-A161-4702-B4D8-C331654DC53C}" type="datetimeFigureOut">
              <a:rPr lang="en-US" smtClean="0"/>
              <a:t>5/28/2015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200"/>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F758A09-A161-4702-B4D8-C331654DC53C}" type="datetimeFigureOut">
              <a:rPr lang="en-US" smtClean="0"/>
              <a:t>5/28/2015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758A09-A161-4702-B4D8-C331654DC53C}" type="datetimeFigureOut">
              <a:rPr lang="en-US" smtClean="0"/>
              <a:t>5/28/2015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58A09-A161-4702-B4D8-C331654DC53C}" type="datetimeFigureOut">
              <a:rPr lang="en-US" smtClean="0"/>
              <a:t>5/28/2015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2"/>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758A09-A161-4702-B4D8-C331654DC53C}" type="datetimeFigureOut">
              <a:rPr lang="en-US" smtClean="0"/>
              <a:t>5/28/2015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758A09-A161-4702-B4D8-C331654DC53C}" type="datetimeFigureOut">
              <a:rPr lang="en-US" smtClean="0"/>
              <a:t>5/28/2015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D2C49-BFC4-4886-8843-B5F16805514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1"/>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6F758A09-A161-4702-B4D8-C331654DC53C}" type="datetimeFigureOut">
              <a:rPr lang="en-US" smtClean="0"/>
              <a:t>5/28/2015</a:t>
            </a:fld>
            <a:endParaRPr lang="en-US"/>
          </a:p>
        </p:txBody>
      </p:sp>
      <p:sp>
        <p:nvSpPr>
          <p:cNvPr id="5" name="Footer Placeholder 4"/>
          <p:cNvSpPr>
            <a:spLocks noGrp="1"/>
          </p:cNvSpPr>
          <p:nvPr>
            <p:ph type="ftr" sz="quarter" idx="3"/>
          </p:nvPr>
        </p:nvSpPr>
        <p:spPr>
          <a:xfrm>
            <a:off x="609600" y="6356351"/>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1"/>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E87D2C49-BFC4-4886-8843-B5F16805514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4343400"/>
            <a:ext cx="8331200" cy="1714500"/>
          </a:xfrm>
        </p:spPr>
        <p:txBody>
          <a:bodyPr/>
          <a:lstStyle/>
          <a:p>
            <a:pPr algn="ctr"/>
            <a:r>
              <a:rPr lang="en-US" sz="2800" dirty="0" smtClean="0"/>
              <a:t>The Complete Guide to</a:t>
            </a:r>
            <a:r>
              <a:rPr lang="en-US" sz="4000" dirty="0" smtClean="0"/>
              <a:t/>
            </a:r>
            <a:br>
              <a:rPr lang="en-US" sz="4000" dirty="0" smtClean="0"/>
            </a:br>
            <a:r>
              <a:rPr lang="en-US" sz="4000" dirty="0" smtClean="0"/>
              <a:t>Mounting Images</a:t>
            </a:r>
            <a:endParaRPr lang="en-US" sz="4000" dirty="0"/>
          </a:p>
        </p:txBody>
      </p:sp>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133600" y="533400"/>
            <a:ext cx="4649131" cy="3733800"/>
          </a:xfrm>
        </p:spPr>
      </p:pic>
    </p:spTree>
    <p:extLst>
      <p:ext uri="{BB962C8B-B14F-4D97-AF65-F5344CB8AC3E}">
        <p14:creationId xmlns:p14="http://schemas.microsoft.com/office/powerpoint/2010/main" val="652163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541426" y="1447800"/>
            <a:ext cx="3490148" cy="4267200"/>
          </a:xfrm>
        </p:spPr>
      </p:pic>
      <p:sp>
        <p:nvSpPr>
          <p:cNvPr id="3" name="Title 2"/>
          <p:cNvSpPr>
            <a:spLocks noGrp="1"/>
          </p:cNvSpPr>
          <p:nvPr>
            <p:ph type="title"/>
          </p:nvPr>
        </p:nvSpPr>
        <p:spPr>
          <a:xfrm>
            <a:off x="838200" y="1295400"/>
            <a:ext cx="2971800" cy="716280"/>
          </a:xfrm>
        </p:spPr>
        <p:txBody>
          <a:bodyPr/>
          <a:lstStyle/>
          <a:p>
            <a:r>
              <a:rPr lang="en-US" sz="4000" i="1" u="sng" dirty="0"/>
              <a:t>Triple Mount</a:t>
            </a:r>
            <a:endParaRPr lang="en-US" sz="4000" dirty="0"/>
          </a:p>
        </p:txBody>
      </p:sp>
      <p:sp>
        <p:nvSpPr>
          <p:cNvPr id="4" name="Text Placeholder 3"/>
          <p:cNvSpPr>
            <a:spLocks noGrp="1"/>
          </p:cNvSpPr>
          <p:nvPr>
            <p:ph type="body" sz="half" idx="2"/>
          </p:nvPr>
        </p:nvSpPr>
        <p:spPr>
          <a:xfrm>
            <a:off x="609600" y="2362200"/>
            <a:ext cx="2971800" cy="3167109"/>
          </a:xfrm>
        </p:spPr>
        <p:txBody>
          <a:bodyPr/>
          <a:lstStyle/>
          <a:p>
            <a:pPr marL="342900" indent="-342900">
              <a:buFont typeface="Wingdings" pitchFamily="2" charset="2"/>
              <a:buChar char="§"/>
            </a:pPr>
            <a:r>
              <a:rPr lang="en-US" sz="2400" dirty="0"/>
              <a:t>Same as a double only on a far greater scale. </a:t>
            </a:r>
          </a:p>
          <a:p>
            <a:pPr marL="342900" indent="-342900">
              <a:buFont typeface="Wingdings" pitchFamily="2" charset="2"/>
              <a:buChar char="§"/>
            </a:pPr>
            <a:r>
              <a:rPr lang="en-US" sz="2400" dirty="0"/>
              <a:t>There are several options you can use. </a:t>
            </a:r>
          </a:p>
          <a:p>
            <a:pPr marL="342900" indent="-342900">
              <a:buFont typeface="Wingdings" pitchFamily="2" charset="2"/>
              <a:buChar char="§"/>
            </a:pPr>
            <a:r>
              <a:rPr lang="en-US" sz="2400" dirty="0"/>
              <a:t>Can create a 3D effect.</a:t>
            </a:r>
          </a:p>
          <a:p>
            <a:endParaRPr lang="en-US" dirty="0"/>
          </a:p>
        </p:txBody>
      </p:sp>
    </p:spTree>
    <p:extLst>
      <p:ext uri="{BB962C8B-B14F-4D97-AF65-F5344CB8AC3E}">
        <p14:creationId xmlns:p14="http://schemas.microsoft.com/office/powerpoint/2010/main" val="434605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133600"/>
            <a:ext cx="7924800" cy="1143000"/>
          </a:xfrm>
        </p:spPr>
        <p:txBody>
          <a:bodyPr/>
          <a:lstStyle/>
          <a:p>
            <a:pPr algn="ctr"/>
            <a:r>
              <a:rPr lang="en-US" sz="4000" i="1" dirty="0" smtClean="0">
                <a:solidFill>
                  <a:schemeClr val="tx2">
                    <a:lumMod val="75000"/>
                  </a:schemeClr>
                </a:solidFill>
              </a:rPr>
              <a:t>Now we’re ready to start!!</a:t>
            </a:r>
            <a:endParaRPr lang="en-US" sz="4000" i="1" dirty="0">
              <a:solidFill>
                <a:schemeClr val="tx2">
                  <a:lumMod val="75000"/>
                </a:schemeClr>
              </a:solidFill>
            </a:endParaRPr>
          </a:p>
        </p:txBody>
      </p:sp>
    </p:spTree>
    <p:extLst>
      <p:ext uri="{BB962C8B-B14F-4D97-AF65-F5344CB8AC3E}">
        <p14:creationId xmlns:p14="http://schemas.microsoft.com/office/powerpoint/2010/main" val="3327487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986904" y="2133600"/>
            <a:ext cx="4272703" cy="2601194"/>
          </a:xfrm>
        </p:spPr>
      </p:pic>
      <p:sp>
        <p:nvSpPr>
          <p:cNvPr id="3" name="Title 2"/>
          <p:cNvSpPr>
            <a:spLocks noGrp="1"/>
          </p:cNvSpPr>
          <p:nvPr>
            <p:ph type="title"/>
          </p:nvPr>
        </p:nvSpPr>
        <p:spPr>
          <a:xfrm>
            <a:off x="609600" y="1219200"/>
            <a:ext cx="2971800" cy="640080"/>
          </a:xfrm>
        </p:spPr>
        <p:txBody>
          <a:bodyPr/>
          <a:lstStyle/>
          <a:p>
            <a:r>
              <a:rPr lang="en-US" sz="2400" dirty="0" smtClean="0"/>
              <a:t>Measuring your image</a:t>
            </a:r>
            <a:endParaRPr lang="en-US" sz="2400" dirty="0"/>
          </a:p>
        </p:txBody>
      </p:sp>
      <p:sp>
        <p:nvSpPr>
          <p:cNvPr id="4" name="Text Placeholder 3"/>
          <p:cNvSpPr>
            <a:spLocks noGrp="1"/>
          </p:cNvSpPr>
          <p:nvPr>
            <p:ph type="body" sz="half" idx="2"/>
          </p:nvPr>
        </p:nvSpPr>
        <p:spPr>
          <a:xfrm>
            <a:off x="612648" y="1981200"/>
            <a:ext cx="3197352" cy="3733801"/>
          </a:xfrm>
        </p:spPr>
        <p:txBody>
          <a:bodyPr>
            <a:normAutofit lnSpcReduction="10000"/>
          </a:bodyPr>
          <a:lstStyle/>
          <a:p>
            <a:r>
              <a:rPr lang="en-US" sz="2000" dirty="0" smtClean="0"/>
              <a:t>The first step to determine the overall size of our mat board is to measure the image. </a:t>
            </a:r>
          </a:p>
          <a:p>
            <a:r>
              <a:rPr lang="en-US" sz="2000" dirty="0" smtClean="0"/>
              <a:t>Measure the length and width of the image you wish to mount, then subtract </a:t>
            </a:r>
            <a:r>
              <a:rPr lang="en-US" sz="2000" dirty="0" smtClean="0"/>
              <a:t>5mm </a:t>
            </a:r>
            <a:r>
              <a:rPr lang="en-US" sz="2000" dirty="0" smtClean="0"/>
              <a:t>from each measurement.</a:t>
            </a:r>
          </a:p>
          <a:p>
            <a:r>
              <a:rPr lang="en-US" sz="2000" dirty="0" smtClean="0"/>
              <a:t>Example – 355x265 becomes 350 x260. this is to allow some image to sit behind the opening.</a:t>
            </a:r>
          </a:p>
          <a:p>
            <a:endParaRPr lang="en-US" sz="2000" dirty="0"/>
          </a:p>
        </p:txBody>
      </p:sp>
      <p:cxnSp>
        <p:nvCxnSpPr>
          <p:cNvPr id="7" name="Straight Arrow Connector 6"/>
          <p:cNvCxnSpPr/>
          <p:nvPr/>
        </p:nvCxnSpPr>
        <p:spPr>
          <a:xfrm>
            <a:off x="4038600" y="1905000"/>
            <a:ext cx="4228603" cy="0"/>
          </a:xfrm>
          <a:prstGeom prst="straightConnector1">
            <a:avLst/>
          </a:prstGeom>
          <a:ln>
            <a:headEnd type="arrow"/>
            <a:tailEnd type="arrow"/>
          </a:ln>
        </p:spPr>
        <p:style>
          <a:lnRef idx="1">
            <a:schemeClr val="accent6"/>
          </a:lnRef>
          <a:fillRef idx="0">
            <a:schemeClr val="accent6"/>
          </a:fillRef>
          <a:effectRef idx="0">
            <a:schemeClr val="accent6"/>
          </a:effectRef>
          <a:fontRef idx="minor">
            <a:schemeClr val="tx1"/>
          </a:fontRef>
        </p:style>
      </p:cxnSp>
      <p:sp>
        <p:nvSpPr>
          <p:cNvPr id="14" name="TextBox 13"/>
          <p:cNvSpPr txBox="1"/>
          <p:nvPr/>
        </p:nvSpPr>
        <p:spPr>
          <a:xfrm>
            <a:off x="5943103" y="1505181"/>
            <a:ext cx="688009" cy="338554"/>
          </a:xfrm>
          <a:prstGeom prst="rect">
            <a:avLst/>
          </a:prstGeom>
          <a:noFill/>
        </p:spPr>
        <p:txBody>
          <a:bodyPr wrap="none" rtlCol="0">
            <a:spAutoFit/>
          </a:bodyPr>
          <a:lstStyle/>
          <a:p>
            <a:r>
              <a:rPr lang="en-US" sz="1600" dirty="0" smtClean="0">
                <a:solidFill>
                  <a:schemeClr val="accent3">
                    <a:lumMod val="60000"/>
                    <a:lumOff val="40000"/>
                  </a:schemeClr>
                </a:solidFill>
              </a:rPr>
              <a:t>355cm</a:t>
            </a:r>
            <a:endParaRPr lang="en-US" sz="1600" dirty="0">
              <a:solidFill>
                <a:schemeClr val="accent3">
                  <a:lumMod val="60000"/>
                  <a:lumOff val="40000"/>
                </a:schemeClr>
              </a:solidFill>
            </a:endParaRPr>
          </a:p>
        </p:txBody>
      </p:sp>
      <p:cxnSp>
        <p:nvCxnSpPr>
          <p:cNvPr id="19" name="Straight Arrow Connector 18"/>
          <p:cNvCxnSpPr/>
          <p:nvPr/>
        </p:nvCxnSpPr>
        <p:spPr>
          <a:xfrm>
            <a:off x="8458200" y="2133600"/>
            <a:ext cx="0" cy="2590800"/>
          </a:xfrm>
          <a:prstGeom prst="straightConnector1">
            <a:avLst/>
          </a:prstGeom>
          <a:ln>
            <a:headEnd type="arrow"/>
            <a:tailEnd type="arrow"/>
          </a:ln>
        </p:spPr>
        <p:style>
          <a:lnRef idx="1">
            <a:schemeClr val="accent6"/>
          </a:lnRef>
          <a:fillRef idx="0">
            <a:schemeClr val="accent6"/>
          </a:fillRef>
          <a:effectRef idx="0">
            <a:schemeClr val="accent6"/>
          </a:effectRef>
          <a:fontRef idx="minor">
            <a:schemeClr val="tx1"/>
          </a:fontRef>
        </p:style>
      </p:cxnSp>
      <p:sp>
        <p:nvSpPr>
          <p:cNvPr id="24" name="TextBox 23"/>
          <p:cNvSpPr txBox="1"/>
          <p:nvPr/>
        </p:nvSpPr>
        <p:spPr>
          <a:xfrm>
            <a:off x="8458201" y="3230887"/>
            <a:ext cx="685800" cy="338554"/>
          </a:xfrm>
          <a:prstGeom prst="rect">
            <a:avLst/>
          </a:prstGeom>
          <a:noFill/>
        </p:spPr>
        <p:txBody>
          <a:bodyPr wrap="square" rtlCol="0">
            <a:spAutoFit/>
          </a:bodyPr>
          <a:lstStyle/>
          <a:p>
            <a:r>
              <a:rPr lang="en-US" sz="1600" dirty="0" smtClean="0">
                <a:solidFill>
                  <a:schemeClr val="accent3">
                    <a:lumMod val="60000"/>
                    <a:lumOff val="40000"/>
                  </a:schemeClr>
                </a:solidFill>
              </a:rPr>
              <a:t>265cm</a:t>
            </a:r>
            <a:endParaRPr lang="en-US" sz="1600" dirty="0">
              <a:solidFill>
                <a:schemeClr val="accent3">
                  <a:lumMod val="60000"/>
                  <a:lumOff val="40000"/>
                </a:schemeClr>
              </a:solidFill>
            </a:endParaRPr>
          </a:p>
        </p:txBody>
      </p:sp>
    </p:spTree>
    <p:extLst>
      <p:ext uri="{BB962C8B-B14F-4D97-AF65-F5344CB8AC3E}">
        <p14:creationId xmlns:p14="http://schemas.microsoft.com/office/powerpoint/2010/main" val="29809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5814"/>
            <a:ext cx="3429000" cy="548640"/>
          </a:xfrm>
        </p:spPr>
        <p:txBody>
          <a:bodyPr/>
          <a:lstStyle/>
          <a:p>
            <a:r>
              <a:rPr lang="en-US" sz="2400" dirty="0" smtClean="0"/>
              <a:t>Determining our mat size</a:t>
            </a:r>
            <a:endParaRPr lang="en-US" sz="2400" dirty="0"/>
          </a:p>
        </p:txBody>
      </p:sp>
      <p:sp>
        <p:nvSpPr>
          <p:cNvPr id="4" name="Text Placeholder 3"/>
          <p:cNvSpPr>
            <a:spLocks noGrp="1"/>
          </p:cNvSpPr>
          <p:nvPr>
            <p:ph type="body" sz="half" idx="2"/>
          </p:nvPr>
        </p:nvSpPr>
        <p:spPr>
          <a:xfrm>
            <a:off x="457200" y="2438400"/>
            <a:ext cx="3127248" cy="3276601"/>
          </a:xfrm>
        </p:spPr>
        <p:txBody>
          <a:bodyPr>
            <a:normAutofit lnSpcReduction="10000"/>
          </a:bodyPr>
          <a:lstStyle/>
          <a:p>
            <a:r>
              <a:rPr lang="en-US" sz="2000" dirty="0" smtClean="0"/>
              <a:t>Take our previous image measurement and working on a boarder of 70 </a:t>
            </a:r>
            <a:r>
              <a:rPr lang="en-US" sz="2000" dirty="0" smtClean="0"/>
              <a:t>mm </a:t>
            </a:r>
            <a:r>
              <a:rPr lang="en-US" sz="2000" dirty="0" smtClean="0"/>
              <a:t>add them all together.</a:t>
            </a:r>
          </a:p>
          <a:p>
            <a:r>
              <a:rPr lang="en-US" sz="2000" dirty="0" smtClean="0"/>
              <a:t>Example </a:t>
            </a:r>
          </a:p>
          <a:p>
            <a:r>
              <a:rPr lang="en-US" sz="2000" dirty="0" smtClean="0"/>
              <a:t>Width = 70+70+350 = </a:t>
            </a:r>
            <a:r>
              <a:rPr lang="en-US" sz="2000" dirty="0" smtClean="0"/>
              <a:t>495mm</a:t>
            </a:r>
            <a:endParaRPr lang="en-US" sz="2000" dirty="0" smtClean="0"/>
          </a:p>
          <a:p>
            <a:r>
              <a:rPr lang="en-US" sz="2000" dirty="0" smtClean="0"/>
              <a:t>Height = 70+70+260 = </a:t>
            </a:r>
            <a:r>
              <a:rPr lang="en-US" sz="2000" dirty="0" smtClean="0"/>
              <a:t>400mm</a:t>
            </a:r>
            <a:endParaRPr lang="en-US" sz="2000" dirty="0" smtClean="0"/>
          </a:p>
          <a:p>
            <a:r>
              <a:rPr lang="en-US" sz="2000" dirty="0" smtClean="0"/>
              <a:t>Which means our overall mat size will be 400x495 </a:t>
            </a:r>
            <a:r>
              <a:rPr lang="en-US" sz="2000" dirty="0" smtClean="0"/>
              <a:t>mm</a:t>
            </a:r>
            <a:endParaRPr lang="en-US" sz="2000" dirty="0"/>
          </a:p>
        </p:txBody>
      </p:sp>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267200" y="2438400"/>
            <a:ext cx="3962400" cy="2175435"/>
          </a:xfrm>
        </p:spPr>
      </p:pic>
      <p:sp>
        <p:nvSpPr>
          <p:cNvPr id="6" name="Rectangle 5"/>
          <p:cNvSpPr/>
          <p:nvPr/>
        </p:nvSpPr>
        <p:spPr>
          <a:xfrm>
            <a:off x="3886200" y="1981200"/>
            <a:ext cx="4724400" cy="3048000"/>
          </a:xfrm>
          <a:prstGeom prst="rect">
            <a:avLst/>
          </a:prstGeom>
          <a:noFill/>
          <a:ln>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7530353" y="1304365"/>
            <a:ext cx="1004047" cy="16674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486400" y="935033"/>
            <a:ext cx="2393577" cy="646331"/>
          </a:xfrm>
          <a:prstGeom prst="rect">
            <a:avLst/>
          </a:prstGeom>
          <a:noFill/>
        </p:spPr>
        <p:txBody>
          <a:bodyPr wrap="square" rtlCol="0">
            <a:spAutoFit/>
          </a:bodyPr>
          <a:lstStyle/>
          <a:p>
            <a:r>
              <a:rPr lang="en-US" dirty="0" smtClean="0"/>
              <a:t>Height =</a:t>
            </a:r>
            <a:r>
              <a:rPr lang="en-US" dirty="0" smtClean="0"/>
              <a:t>70+70+260=400mm</a:t>
            </a:r>
            <a:endParaRPr lang="en-US" dirty="0"/>
          </a:p>
        </p:txBody>
      </p:sp>
      <p:sp>
        <p:nvSpPr>
          <p:cNvPr id="14" name="TextBox 13"/>
          <p:cNvSpPr txBox="1"/>
          <p:nvPr/>
        </p:nvSpPr>
        <p:spPr>
          <a:xfrm>
            <a:off x="3886200" y="1611868"/>
            <a:ext cx="2895600" cy="369332"/>
          </a:xfrm>
          <a:prstGeom prst="rect">
            <a:avLst/>
          </a:prstGeom>
          <a:noFill/>
        </p:spPr>
        <p:txBody>
          <a:bodyPr wrap="square" rtlCol="0">
            <a:spAutoFit/>
          </a:bodyPr>
          <a:lstStyle/>
          <a:p>
            <a:r>
              <a:rPr lang="en-US" dirty="0" smtClean="0"/>
              <a:t>Width = </a:t>
            </a:r>
            <a:r>
              <a:rPr lang="en-US" dirty="0" smtClean="0"/>
              <a:t>70+70+350=495mm</a:t>
            </a:r>
            <a:endParaRPr lang="en-US" dirty="0"/>
          </a:p>
        </p:txBody>
      </p:sp>
    </p:spTree>
    <p:extLst>
      <p:ext uri="{BB962C8B-B14F-4D97-AF65-F5344CB8AC3E}">
        <p14:creationId xmlns:p14="http://schemas.microsoft.com/office/powerpoint/2010/main" val="1826312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dirty="0"/>
          </a:p>
        </p:txBody>
      </p:sp>
      <p:sp>
        <p:nvSpPr>
          <p:cNvPr id="3" name="Title 2"/>
          <p:cNvSpPr>
            <a:spLocks noGrp="1"/>
          </p:cNvSpPr>
          <p:nvPr>
            <p:ph type="title"/>
          </p:nvPr>
        </p:nvSpPr>
        <p:spPr>
          <a:xfrm>
            <a:off x="533400" y="914400"/>
            <a:ext cx="3505200" cy="487680"/>
          </a:xfrm>
        </p:spPr>
        <p:txBody>
          <a:bodyPr/>
          <a:lstStyle/>
          <a:p>
            <a:r>
              <a:rPr lang="en-US" sz="2800" dirty="0" smtClean="0"/>
              <a:t>Marking out your mat</a:t>
            </a:r>
            <a:endParaRPr lang="en-US" sz="2800" dirty="0"/>
          </a:p>
        </p:txBody>
      </p:sp>
      <p:sp>
        <p:nvSpPr>
          <p:cNvPr id="4" name="Text Placeholder 3"/>
          <p:cNvSpPr>
            <a:spLocks noGrp="1"/>
          </p:cNvSpPr>
          <p:nvPr>
            <p:ph type="body" sz="half" idx="2"/>
          </p:nvPr>
        </p:nvSpPr>
        <p:spPr>
          <a:xfrm>
            <a:off x="612648" y="1447800"/>
            <a:ext cx="3121152" cy="4267201"/>
          </a:xfrm>
        </p:spPr>
        <p:txBody>
          <a:bodyPr>
            <a:normAutofit/>
          </a:bodyPr>
          <a:lstStyle/>
          <a:p>
            <a:r>
              <a:rPr lang="en-US" sz="1800" dirty="0" smtClean="0"/>
              <a:t>With your mat board cut size (495x400) now it’s time to mark it out for cutting.</a:t>
            </a:r>
          </a:p>
          <a:p>
            <a:r>
              <a:rPr lang="en-US" sz="1800" dirty="0" smtClean="0"/>
              <a:t>Lay your mat face down on a sheet of grey box board (don’t use self healing mats as they are too dense and will break you blades)</a:t>
            </a:r>
          </a:p>
          <a:p>
            <a:r>
              <a:rPr lang="en-US" sz="1800" dirty="0" smtClean="0"/>
              <a:t>Measure in from the edge </a:t>
            </a:r>
            <a:r>
              <a:rPr lang="en-US" sz="1800" dirty="0" smtClean="0"/>
              <a:t>70mm </a:t>
            </a:r>
            <a:r>
              <a:rPr lang="en-US" sz="1800" dirty="0" smtClean="0"/>
              <a:t>and draw a line all the way through. Continue this until you end up with the same as pictured here.</a:t>
            </a:r>
            <a:endParaRPr lang="en-US" sz="1800" dirty="0"/>
          </a:p>
        </p:txBody>
      </p:sp>
      <p:sp>
        <p:nvSpPr>
          <p:cNvPr id="5" name="Rectangle 4"/>
          <p:cNvSpPr/>
          <p:nvPr/>
        </p:nvSpPr>
        <p:spPr>
          <a:xfrm>
            <a:off x="4121524" y="1981200"/>
            <a:ext cx="4343400" cy="2895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a:off x="4724400" y="1981200"/>
            <a:ext cx="0" cy="2895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14800" y="2590800"/>
            <a:ext cx="434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848600" y="1981200"/>
            <a:ext cx="0" cy="2895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114800" y="4343400"/>
            <a:ext cx="4343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004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648200" y="762000"/>
            <a:ext cx="2971800" cy="4534428"/>
          </a:xfrm>
        </p:spPr>
      </p:pic>
      <p:sp>
        <p:nvSpPr>
          <p:cNvPr id="3" name="Title 2"/>
          <p:cNvSpPr>
            <a:spLocks noGrp="1"/>
          </p:cNvSpPr>
          <p:nvPr>
            <p:ph type="title"/>
          </p:nvPr>
        </p:nvSpPr>
        <p:spPr>
          <a:xfrm>
            <a:off x="381000" y="609600"/>
            <a:ext cx="3429000" cy="640080"/>
          </a:xfrm>
        </p:spPr>
        <p:txBody>
          <a:bodyPr/>
          <a:lstStyle/>
          <a:p>
            <a:r>
              <a:rPr lang="en-US" sz="4000" dirty="0" smtClean="0"/>
              <a:t>Cutting your Mat</a:t>
            </a:r>
            <a:endParaRPr lang="en-US" sz="4000" dirty="0"/>
          </a:p>
        </p:txBody>
      </p:sp>
      <p:sp>
        <p:nvSpPr>
          <p:cNvPr id="4" name="Text Placeholder 3"/>
          <p:cNvSpPr>
            <a:spLocks noGrp="1"/>
          </p:cNvSpPr>
          <p:nvPr>
            <p:ph type="body" sz="half" idx="2"/>
          </p:nvPr>
        </p:nvSpPr>
        <p:spPr>
          <a:xfrm>
            <a:off x="304800" y="1295400"/>
            <a:ext cx="3657600" cy="4495800"/>
          </a:xfrm>
        </p:spPr>
        <p:txBody>
          <a:bodyPr>
            <a:normAutofit/>
          </a:bodyPr>
          <a:lstStyle/>
          <a:p>
            <a:pPr marL="342900" indent="-342900">
              <a:buFont typeface="Wingdings" pitchFamily="2" charset="2"/>
              <a:buChar char="Ø"/>
            </a:pPr>
            <a:r>
              <a:rPr lang="en-US" sz="2000" dirty="0" smtClean="0"/>
              <a:t>Before you start cutting place your image on your mat to ensure there is </a:t>
            </a:r>
            <a:r>
              <a:rPr lang="en-US" sz="2000" dirty="0"/>
              <a:t>p</a:t>
            </a:r>
            <a:r>
              <a:rPr lang="en-US" sz="2000" dirty="0" smtClean="0"/>
              <a:t>lenty of overlap.</a:t>
            </a:r>
          </a:p>
          <a:p>
            <a:pPr marL="342900" indent="-342900">
              <a:buFont typeface="Wingdings" pitchFamily="2" charset="2"/>
              <a:buChar char="Ø"/>
            </a:pPr>
            <a:r>
              <a:rPr lang="en-US" sz="2000" dirty="0" smtClean="0"/>
              <a:t>With your mat face down on your grey box board</a:t>
            </a:r>
            <a:r>
              <a:rPr lang="en-US" sz="2000" dirty="0"/>
              <a:t> </a:t>
            </a:r>
            <a:r>
              <a:rPr lang="en-US" sz="2000" dirty="0" smtClean="0"/>
              <a:t>place your Mat Master ruler on your mat so your line is just visible.</a:t>
            </a:r>
          </a:p>
        </p:txBody>
      </p:sp>
    </p:spTree>
    <p:extLst>
      <p:ext uri="{BB962C8B-B14F-4D97-AF65-F5344CB8AC3E}">
        <p14:creationId xmlns:p14="http://schemas.microsoft.com/office/powerpoint/2010/main" val="4055563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533400"/>
            <a:ext cx="3962400" cy="640080"/>
          </a:xfrm>
        </p:spPr>
        <p:txBody>
          <a:bodyPr/>
          <a:lstStyle/>
          <a:p>
            <a:r>
              <a:rPr lang="en-US" sz="4000" dirty="0" smtClean="0"/>
              <a:t>Cutting your Mat </a:t>
            </a:r>
            <a:endParaRPr lang="en-US" sz="4000" dirty="0"/>
          </a:p>
        </p:txBody>
      </p:sp>
      <p:sp>
        <p:nvSpPr>
          <p:cNvPr id="4" name="Text Placeholder 3"/>
          <p:cNvSpPr>
            <a:spLocks noGrp="1"/>
          </p:cNvSpPr>
          <p:nvPr>
            <p:ph type="body" sz="half" idx="2"/>
          </p:nvPr>
        </p:nvSpPr>
        <p:spPr>
          <a:xfrm>
            <a:off x="381000" y="1219200"/>
            <a:ext cx="4876800" cy="4495801"/>
          </a:xfrm>
        </p:spPr>
        <p:txBody>
          <a:bodyPr>
            <a:normAutofit lnSpcReduction="10000"/>
          </a:bodyPr>
          <a:lstStyle/>
          <a:p>
            <a:pPr marL="342900" indent="-342900">
              <a:buFont typeface="Wingdings" pitchFamily="2" charset="2"/>
              <a:buChar char="Ø"/>
            </a:pPr>
            <a:r>
              <a:rPr lang="en-US" sz="2000" dirty="0"/>
              <a:t>Next place your mat cutter </a:t>
            </a:r>
            <a:r>
              <a:rPr lang="en-US" sz="2000" dirty="0" smtClean="0"/>
              <a:t>on </a:t>
            </a:r>
            <a:r>
              <a:rPr lang="en-US" sz="2000" dirty="0"/>
              <a:t>the ruler channel and align the white start/stop mark </a:t>
            </a:r>
            <a:r>
              <a:rPr lang="en-US" sz="2000" dirty="0" smtClean="0"/>
              <a:t>just behind </a:t>
            </a:r>
            <a:r>
              <a:rPr lang="en-US" sz="2000" dirty="0"/>
              <a:t>your </a:t>
            </a:r>
            <a:r>
              <a:rPr lang="en-US" sz="2000" dirty="0" smtClean="0"/>
              <a:t>bottom pencil </a:t>
            </a:r>
            <a:r>
              <a:rPr lang="en-US" sz="2000" dirty="0"/>
              <a:t>line.</a:t>
            </a:r>
          </a:p>
          <a:p>
            <a:pPr marL="342900" indent="-342900">
              <a:buFont typeface="Wingdings" pitchFamily="2" charset="2"/>
              <a:buChar char="Ø"/>
            </a:pPr>
            <a:r>
              <a:rPr lang="en-US" sz="2000" dirty="0"/>
              <a:t>Before you start drop your arm, so you are pushing behind rather than down on the </a:t>
            </a:r>
            <a:r>
              <a:rPr lang="en-US" sz="2000" dirty="0" smtClean="0"/>
              <a:t>cutter this will help eliminate overcuts. </a:t>
            </a:r>
            <a:endParaRPr lang="en-US" sz="2000" dirty="0"/>
          </a:p>
          <a:p>
            <a:pPr marL="342900" indent="-342900">
              <a:buFont typeface="Wingdings" pitchFamily="2" charset="2"/>
              <a:buChar char="Ø"/>
            </a:pPr>
            <a:r>
              <a:rPr lang="en-US" sz="2000" dirty="0" smtClean="0"/>
              <a:t>Press the blade into the board and push the cutter away from you towards the finish pencil line. Release the handle and the blade will retract</a:t>
            </a:r>
          </a:p>
          <a:p>
            <a:pPr marL="342900" indent="-342900">
              <a:buFont typeface="Wingdings" pitchFamily="2" charset="2"/>
              <a:buChar char="Ø"/>
            </a:pPr>
            <a:r>
              <a:rPr lang="en-US" sz="2000" dirty="0" smtClean="0"/>
              <a:t>Rotate the mount clockwise by 90 degrees and repeat for the remaining sides. Turn your mat over to reveal your bevel mount.</a:t>
            </a:r>
            <a:endParaRPr lang="en-US" sz="2000" dirty="0"/>
          </a:p>
          <a:p>
            <a:endParaRPr lang="en-US" dirty="0"/>
          </a:p>
        </p:txBody>
      </p:sp>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5486400" y="1295400"/>
            <a:ext cx="3124200" cy="4376003"/>
          </a:xfrm>
          <a:prstGeom prst="rect">
            <a:avLst/>
          </a:prstGeom>
        </p:spPr>
      </p:pic>
    </p:spTree>
    <p:extLst>
      <p:ext uri="{BB962C8B-B14F-4D97-AF65-F5344CB8AC3E}">
        <p14:creationId xmlns:p14="http://schemas.microsoft.com/office/powerpoint/2010/main" val="10067275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810000" y="1143000"/>
            <a:ext cx="4800600" cy="4572000"/>
          </a:xfrm>
        </p:spPr>
        <p:txBody>
          <a:bodyPr/>
          <a:lstStyle/>
          <a:p>
            <a:r>
              <a:rPr lang="en-US" dirty="0" smtClean="0"/>
              <a:t>Place your new mount onto a piece of foam core board and cut around it to create a backing board the same size as your mat.</a:t>
            </a:r>
          </a:p>
          <a:p>
            <a:r>
              <a:rPr lang="en-US" dirty="0" smtClean="0"/>
              <a:t>With your mat board on top of the backing board and aligned on all edges carefully and lightly mark the top 2 corners of the mount opening onto the backing board.</a:t>
            </a:r>
          </a:p>
          <a:p>
            <a:r>
              <a:rPr lang="en-US" dirty="0" smtClean="0"/>
              <a:t>Remove your mat board and with a ruler and pencil extend the lines to the outside of the backing board.</a:t>
            </a:r>
            <a:endParaRPr lang="en-US" dirty="0"/>
          </a:p>
        </p:txBody>
      </p:sp>
      <p:sp>
        <p:nvSpPr>
          <p:cNvPr id="3" name="Title 2"/>
          <p:cNvSpPr>
            <a:spLocks noGrp="1"/>
          </p:cNvSpPr>
          <p:nvPr>
            <p:ph type="title"/>
          </p:nvPr>
        </p:nvSpPr>
        <p:spPr>
          <a:xfrm>
            <a:off x="685800" y="304800"/>
            <a:ext cx="7696200" cy="792480"/>
          </a:xfrm>
        </p:spPr>
        <p:txBody>
          <a:bodyPr/>
          <a:lstStyle/>
          <a:p>
            <a:r>
              <a:rPr lang="en-US" sz="4000" dirty="0" smtClean="0"/>
              <a:t>Mounting </a:t>
            </a:r>
            <a:r>
              <a:rPr lang="en-US" sz="4000" dirty="0"/>
              <a:t>Y</a:t>
            </a:r>
            <a:r>
              <a:rPr lang="en-US" sz="4000" dirty="0" smtClean="0"/>
              <a:t>our Image</a:t>
            </a:r>
            <a:endParaRPr lang="en-US" sz="4000" dirty="0"/>
          </a:p>
        </p:txBody>
      </p:sp>
      <p:sp>
        <p:nvSpPr>
          <p:cNvPr id="4" name="Text Placeholder 3"/>
          <p:cNvSpPr>
            <a:spLocks noGrp="1"/>
          </p:cNvSpPr>
          <p:nvPr>
            <p:ph type="body" sz="half" idx="2"/>
          </p:nvPr>
        </p:nvSpPr>
        <p:spPr>
          <a:xfrm>
            <a:off x="228600" y="1219200"/>
            <a:ext cx="3581400" cy="4495801"/>
          </a:xfrm>
        </p:spPr>
        <p:txBody>
          <a:bodyPr>
            <a:normAutofit/>
          </a:bodyPr>
          <a:lstStyle/>
          <a:p>
            <a:r>
              <a:rPr lang="en-US" sz="1800" dirty="0" smtClean="0"/>
              <a:t>There are a couple of different ways to mount images but today we will concentrate on the “Basic Method”.</a:t>
            </a:r>
          </a:p>
          <a:p>
            <a:r>
              <a:rPr lang="en-US" sz="1800" dirty="0" smtClean="0"/>
              <a:t>Materials required are:</a:t>
            </a:r>
          </a:p>
          <a:p>
            <a:pPr marL="285750" indent="-285750">
              <a:buFont typeface="Arial" pitchFamily="34" charset="0"/>
              <a:buChar char="•"/>
            </a:pPr>
            <a:r>
              <a:rPr lang="en-US" sz="1800" dirty="0" smtClean="0"/>
              <a:t>3mm foam core</a:t>
            </a:r>
          </a:p>
          <a:p>
            <a:pPr marL="285750" indent="-285750">
              <a:buFont typeface="Arial" pitchFamily="34" charset="0"/>
              <a:buChar char="•"/>
            </a:pPr>
            <a:r>
              <a:rPr lang="en-US" sz="1800" dirty="0" smtClean="0"/>
              <a:t>Mounting tape</a:t>
            </a:r>
          </a:p>
          <a:p>
            <a:pPr marL="285750" indent="-285750">
              <a:buFont typeface="Arial" pitchFamily="34" charset="0"/>
              <a:buChar char="•"/>
            </a:pPr>
            <a:r>
              <a:rPr lang="en-US" sz="1800" smtClean="0"/>
              <a:t>Double sided tape</a:t>
            </a:r>
            <a:endParaRPr lang="en-US" sz="1800" dirty="0" smtClean="0"/>
          </a:p>
          <a:p>
            <a:pPr marL="285750" indent="-285750">
              <a:buFont typeface="Arial" pitchFamily="34" charset="0"/>
              <a:buChar char="•"/>
            </a:pPr>
            <a:r>
              <a:rPr lang="en-US" sz="1800" dirty="0" smtClean="0"/>
              <a:t>Pencil</a:t>
            </a:r>
          </a:p>
          <a:p>
            <a:pPr marL="285750" indent="-285750">
              <a:buFont typeface="Arial" pitchFamily="34" charset="0"/>
              <a:buChar char="•"/>
            </a:pPr>
            <a:r>
              <a:rPr lang="en-US" sz="1800" dirty="0" smtClean="0"/>
              <a:t>Trimming Knife</a:t>
            </a:r>
          </a:p>
          <a:p>
            <a:pPr marL="285750" indent="-285750">
              <a:buFont typeface="Arial" pitchFamily="34" charset="0"/>
              <a:buChar char="•"/>
            </a:pPr>
            <a:r>
              <a:rPr lang="en-US" sz="1800" dirty="0" smtClean="0"/>
              <a:t>Ruler</a:t>
            </a:r>
          </a:p>
          <a:p>
            <a:endParaRPr lang="en-US" sz="1800" dirty="0"/>
          </a:p>
        </p:txBody>
      </p:sp>
      <p:sp>
        <p:nvSpPr>
          <p:cNvPr id="5" name="Rectangle 4"/>
          <p:cNvSpPr/>
          <p:nvPr/>
        </p:nvSpPr>
        <p:spPr>
          <a:xfrm>
            <a:off x="5257800" y="3886200"/>
            <a:ext cx="2286000" cy="1600200"/>
          </a:xfrm>
          <a:prstGeom prst="rect">
            <a:avLst/>
          </a:prstGeom>
          <a:solidFill>
            <a:schemeClr val="tx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Half Frame 7"/>
          <p:cNvSpPr/>
          <p:nvPr/>
        </p:nvSpPr>
        <p:spPr>
          <a:xfrm rot="5400000">
            <a:off x="7035433" y="4286250"/>
            <a:ext cx="152400" cy="114300"/>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5638800" y="4267200"/>
            <a:ext cx="121919" cy="152400"/>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1" name="Straight Connector 10"/>
          <p:cNvCxnSpPr>
            <a:stCxn id="9" idx="2"/>
          </p:cNvCxnSpPr>
          <p:nvPr/>
        </p:nvCxnSpPr>
        <p:spPr>
          <a:xfrm flipV="1">
            <a:off x="5638800" y="39624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5334000" y="4267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8" idx="2"/>
          </p:cNvCxnSpPr>
          <p:nvPr/>
        </p:nvCxnSpPr>
        <p:spPr>
          <a:xfrm>
            <a:off x="7111633" y="4267200"/>
            <a:ext cx="3559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168783" y="3962400"/>
            <a:ext cx="0" cy="3048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263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381000"/>
            <a:ext cx="7315200" cy="487680"/>
          </a:xfrm>
        </p:spPr>
        <p:txBody>
          <a:bodyPr/>
          <a:lstStyle/>
          <a:p>
            <a:r>
              <a:rPr lang="en-US" sz="4000" dirty="0" smtClean="0"/>
              <a:t>Mounting Your </a:t>
            </a:r>
            <a:r>
              <a:rPr lang="en-US" sz="4000" dirty="0"/>
              <a:t>I</a:t>
            </a:r>
            <a:r>
              <a:rPr lang="en-US" sz="4000" dirty="0" smtClean="0"/>
              <a:t>mage (continued)</a:t>
            </a:r>
            <a:endParaRPr lang="en-US" sz="4000" dirty="0"/>
          </a:p>
        </p:txBody>
      </p:sp>
      <p:sp>
        <p:nvSpPr>
          <p:cNvPr id="4" name="Text Placeholder 3"/>
          <p:cNvSpPr>
            <a:spLocks noGrp="1"/>
          </p:cNvSpPr>
          <p:nvPr>
            <p:ph type="body" sz="half" idx="2"/>
          </p:nvPr>
        </p:nvSpPr>
        <p:spPr>
          <a:xfrm>
            <a:off x="612648" y="1295400"/>
            <a:ext cx="3121152" cy="4419601"/>
          </a:xfrm>
        </p:spPr>
        <p:txBody>
          <a:bodyPr>
            <a:normAutofit fontScale="92500" lnSpcReduction="10000"/>
          </a:bodyPr>
          <a:lstStyle/>
          <a:p>
            <a:pPr marL="285750" indent="-285750">
              <a:buFont typeface="Arial" pitchFamily="34" charset="0"/>
              <a:buChar char="•"/>
            </a:pPr>
            <a:r>
              <a:rPr lang="en-US" dirty="0" smtClean="0"/>
              <a:t>Now position your image over those pencil marks as shown here.</a:t>
            </a:r>
          </a:p>
          <a:p>
            <a:pPr marL="285750" indent="-285750">
              <a:buFont typeface="Arial" pitchFamily="34" charset="0"/>
              <a:buChar char="•"/>
            </a:pPr>
            <a:r>
              <a:rPr lang="en-US" dirty="0" smtClean="0"/>
              <a:t>Carefully place your mat over the top again to check image alignment to the mat opening. When satisfied remove the mat and fasten with 2 pieces of mounting tape as shown by yellow arrows.</a:t>
            </a:r>
          </a:p>
          <a:p>
            <a:pPr marL="285750" indent="-285750">
              <a:buFont typeface="Arial" pitchFamily="34" charset="0"/>
              <a:buChar char="•"/>
            </a:pPr>
            <a:r>
              <a:rPr lang="en-US" u="sng" dirty="0" smtClean="0"/>
              <a:t>Note</a:t>
            </a:r>
            <a:r>
              <a:rPr lang="en-US" dirty="0"/>
              <a:t>:</a:t>
            </a:r>
            <a:r>
              <a:rPr lang="en-US" dirty="0" smtClean="0"/>
              <a:t> Never place tape top and bottom of image  to allow to “move”</a:t>
            </a:r>
          </a:p>
          <a:p>
            <a:pPr marL="285750" indent="-285750">
              <a:buFont typeface="Arial" pitchFamily="34" charset="0"/>
              <a:buChar char="•"/>
            </a:pPr>
            <a:r>
              <a:rPr lang="en-US" dirty="0" smtClean="0"/>
              <a:t>Now run double sided tape along the edges of the backing board as shown in red. Peel back about </a:t>
            </a:r>
            <a:r>
              <a:rPr lang="en-US" smtClean="0"/>
              <a:t>40 </a:t>
            </a:r>
            <a:r>
              <a:rPr lang="en-US" smtClean="0"/>
              <a:t>mm </a:t>
            </a:r>
            <a:r>
              <a:rPr lang="en-US" dirty="0" smtClean="0"/>
              <a:t>of paper on each row of tape to make placement of mat easier.</a:t>
            </a:r>
          </a:p>
          <a:p>
            <a:pPr marL="285750" indent="-285750">
              <a:buFont typeface="Arial" pitchFamily="34" charset="0"/>
              <a:buChar char="•"/>
            </a:pPr>
            <a:r>
              <a:rPr lang="en-US" dirty="0" smtClean="0"/>
              <a:t>Place your mat board back on top and align all edges. When satisfied slowly remove one row of tape paper and press down on that edge. Now slowly remove all the other tape paper but don’t press down until all is removed.</a:t>
            </a:r>
          </a:p>
          <a:p>
            <a:pPr marL="285750" indent="-285750">
              <a:buFont typeface="Arial" pitchFamily="34" charset="0"/>
              <a:buChar char="•"/>
            </a:pPr>
            <a:r>
              <a:rPr lang="en-US" dirty="0" smtClean="0"/>
              <a:t>FINISHED!</a:t>
            </a:r>
            <a:endParaRPr lang="en-US" dirty="0"/>
          </a:p>
        </p:txBody>
      </p:sp>
      <p:sp>
        <p:nvSpPr>
          <p:cNvPr id="5" name="Rectangle 4"/>
          <p:cNvSpPr/>
          <p:nvPr/>
        </p:nvSpPr>
        <p:spPr>
          <a:xfrm>
            <a:off x="4953000" y="1600200"/>
            <a:ext cx="2667000" cy="1828800"/>
          </a:xfrm>
          <a:prstGeom prst="rect">
            <a:avLst/>
          </a:prstGeom>
          <a:solidFill>
            <a:schemeClr val="tx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5334000" y="17526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105400" y="19812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162800" y="198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162800" y="1752600"/>
            <a:ext cx="0" cy="228600"/>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Content Placeholder 1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5219700" y="1904999"/>
            <a:ext cx="2002650" cy="1219201"/>
          </a:xfrm>
        </p:spPr>
      </p:pic>
      <p:sp>
        <p:nvSpPr>
          <p:cNvPr id="15" name="Down Arrow 14"/>
          <p:cNvSpPr/>
          <p:nvPr/>
        </p:nvSpPr>
        <p:spPr>
          <a:xfrm>
            <a:off x="5715001" y="1752599"/>
            <a:ext cx="115858" cy="14484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6673836" y="1756063"/>
            <a:ext cx="121158" cy="144842"/>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5029200" y="1676400"/>
            <a:ext cx="0" cy="16764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029200" y="3352800"/>
            <a:ext cx="2514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7543800" y="1676400"/>
            <a:ext cx="0" cy="16764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029200" y="1676400"/>
            <a:ext cx="2514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4800600" y="3352801"/>
            <a:ext cx="533400" cy="6095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629930" y="3975773"/>
            <a:ext cx="2286000" cy="261610"/>
          </a:xfrm>
          <a:prstGeom prst="rect">
            <a:avLst/>
          </a:prstGeom>
          <a:noFill/>
        </p:spPr>
        <p:txBody>
          <a:bodyPr wrap="square" rtlCol="0">
            <a:spAutoFit/>
          </a:bodyPr>
          <a:lstStyle/>
          <a:p>
            <a:r>
              <a:rPr lang="en-US" sz="1100" dirty="0" smtClean="0"/>
              <a:t>Double sided tape</a:t>
            </a:r>
            <a:endParaRPr lang="en-US" sz="1100" dirty="0"/>
          </a:p>
        </p:txBody>
      </p:sp>
      <p:sp>
        <p:nvSpPr>
          <p:cNvPr id="30" name="Arc 29"/>
          <p:cNvSpPr/>
          <p:nvPr/>
        </p:nvSpPr>
        <p:spPr>
          <a:xfrm>
            <a:off x="4572000" y="1676400"/>
            <a:ext cx="457200" cy="304800"/>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p:cNvSpPr txBox="1"/>
          <p:nvPr/>
        </p:nvSpPr>
        <p:spPr>
          <a:xfrm>
            <a:off x="4138354" y="1494453"/>
            <a:ext cx="691215" cy="430887"/>
          </a:xfrm>
          <a:prstGeom prst="rect">
            <a:avLst/>
          </a:prstGeom>
          <a:noFill/>
        </p:spPr>
        <p:txBody>
          <a:bodyPr wrap="none" rtlCol="0">
            <a:spAutoFit/>
          </a:bodyPr>
          <a:lstStyle/>
          <a:p>
            <a:r>
              <a:rPr lang="en-US" sz="1100" dirty="0" smtClean="0"/>
              <a:t>Peel back</a:t>
            </a:r>
          </a:p>
          <a:p>
            <a:r>
              <a:rPr lang="en-US" sz="1100" dirty="0" smtClean="0"/>
              <a:t>paper</a:t>
            </a:r>
            <a:endParaRPr lang="en-US" sz="1100" dirty="0"/>
          </a:p>
        </p:txBody>
      </p:sp>
    </p:spTree>
    <p:extLst>
      <p:ext uri="{BB962C8B-B14F-4D97-AF65-F5344CB8AC3E}">
        <p14:creationId xmlns:p14="http://schemas.microsoft.com/office/powerpoint/2010/main" val="31259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6" y="514350"/>
            <a:ext cx="7315200" cy="1815882"/>
          </a:xfrm>
          <a:prstGeom prst="rect">
            <a:avLst/>
          </a:prstGeom>
        </p:spPr>
        <p:txBody>
          <a:bodyPr wrap="square">
            <a:spAutoFit/>
          </a:bodyPr>
          <a:lstStyle/>
          <a:p>
            <a:r>
              <a:rPr lang="en-US" sz="2800" dirty="0" smtClean="0"/>
              <a:t>Cutting mounts for images doesn’t have to be a complicated process, and hopefully this presentation will outline a few of the subtleties toward achieving better outcomes. </a:t>
            </a:r>
            <a:endParaRPr lang="en-US" sz="2800" dirty="0"/>
          </a:p>
        </p:txBody>
      </p:sp>
      <p:sp>
        <p:nvSpPr>
          <p:cNvPr id="3" name="TextBox 2"/>
          <p:cNvSpPr txBox="1"/>
          <p:nvPr/>
        </p:nvSpPr>
        <p:spPr>
          <a:xfrm>
            <a:off x="1117600" y="3086100"/>
            <a:ext cx="6908800" cy="2677656"/>
          </a:xfrm>
          <a:prstGeom prst="rect">
            <a:avLst/>
          </a:prstGeom>
          <a:noFill/>
        </p:spPr>
        <p:txBody>
          <a:bodyPr wrap="square" rtlCol="0">
            <a:spAutoFit/>
          </a:bodyPr>
          <a:lstStyle/>
          <a:p>
            <a:r>
              <a:rPr lang="en-US" sz="2400" dirty="0" smtClean="0"/>
              <a:t>Having the knowledge is one thing, but having the right tools for the project can often be the difference between success and failure.</a:t>
            </a:r>
          </a:p>
          <a:p>
            <a:endParaRPr lang="en-US" sz="2400" dirty="0" smtClean="0"/>
          </a:p>
          <a:p>
            <a:r>
              <a:rPr lang="en-US" sz="2400" dirty="0" smtClean="0"/>
              <a:t>The tools used in this presentation are from local company “Frameco” and were developed specifically towards the DIY market giving the ability to achieve professional results.</a:t>
            </a:r>
            <a:endParaRPr lang="en-US" sz="2400" dirty="0"/>
          </a:p>
        </p:txBody>
      </p:sp>
    </p:spTree>
    <p:extLst>
      <p:ext uri="{BB962C8B-B14F-4D97-AF65-F5344CB8AC3E}">
        <p14:creationId xmlns:p14="http://schemas.microsoft.com/office/powerpoint/2010/main" val="545165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Critical first steps</a:t>
            </a:r>
            <a:br>
              <a:rPr lang="en-US" dirty="0" smtClean="0"/>
            </a:br>
            <a:endParaRPr lang="en-US" dirty="0"/>
          </a:p>
        </p:txBody>
      </p:sp>
      <p:sp>
        <p:nvSpPr>
          <p:cNvPr id="2" name="Content Placeholder 1"/>
          <p:cNvSpPr>
            <a:spLocks noGrp="1"/>
          </p:cNvSpPr>
          <p:nvPr>
            <p:ph sz="quarter" idx="13"/>
          </p:nvPr>
        </p:nvSpPr>
        <p:spPr/>
        <p:txBody>
          <a:bodyPr>
            <a:normAutofit/>
          </a:bodyPr>
          <a:lstStyle/>
          <a:p>
            <a:pPr>
              <a:buFont typeface="Wingdings" pitchFamily="2" charset="2"/>
              <a:buChar char="q"/>
            </a:pPr>
            <a:r>
              <a:rPr lang="en-US" sz="2800" dirty="0" smtClean="0"/>
              <a:t>There are a couple of key factors to go through before we start cutting that will influence the end result.</a:t>
            </a:r>
          </a:p>
          <a:p>
            <a:pPr marL="0" indent="0">
              <a:buNone/>
            </a:pPr>
            <a:endParaRPr lang="en-US" sz="2800" dirty="0" smtClean="0"/>
          </a:p>
          <a:p>
            <a:pPr marL="514350" indent="-514350">
              <a:buFont typeface="+mj-lt"/>
              <a:buAutoNum type="arabicPeriod"/>
            </a:pPr>
            <a:r>
              <a:rPr lang="en-US" sz="2800" dirty="0" smtClean="0"/>
              <a:t>Mat colour </a:t>
            </a:r>
          </a:p>
          <a:p>
            <a:pPr marL="514350" indent="-514350">
              <a:buFont typeface="+mj-lt"/>
              <a:buAutoNum type="arabicPeriod"/>
            </a:pPr>
            <a:r>
              <a:rPr lang="en-US" sz="2800" dirty="0" smtClean="0"/>
              <a:t>Mat Size </a:t>
            </a:r>
          </a:p>
          <a:p>
            <a:pPr marL="514350" indent="-514350">
              <a:buFont typeface="+mj-lt"/>
              <a:buAutoNum type="arabicPeriod"/>
            </a:pPr>
            <a:r>
              <a:rPr lang="en-US" sz="2800" dirty="0" smtClean="0"/>
              <a:t>Style</a:t>
            </a:r>
            <a:endParaRPr lang="en-US" sz="2800" dirty="0"/>
          </a:p>
        </p:txBody>
      </p:sp>
    </p:spTree>
    <p:extLst>
      <p:ext uri="{BB962C8B-B14F-4D97-AF65-F5344CB8AC3E}">
        <p14:creationId xmlns:p14="http://schemas.microsoft.com/office/powerpoint/2010/main" val="580932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u="sng" dirty="0" smtClean="0">
                <a:solidFill>
                  <a:schemeClr val="tx2">
                    <a:lumMod val="75000"/>
                  </a:schemeClr>
                </a:solidFill>
              </a:rPr>
              <a:t>Mat Colour</a:t>
            </a:r>
            <a:endParaRPr lang="en-US" sz="4000" u="sng" dirty="0">
              <a:solidFill>
                <a:schemeClr val="tx2">
                  <a:lumMod val="75000"/>
                </a:schemeClr>
              </a:solidFill>
            </a:endParaRPr>
          </a:p>
        </p:txBody>
      </p:sp>
      <p:sp>
        <p:nvSpPr>
          <p:cNvPr id="3" name="Content Placeholder 2"/>
          <p:cNvSpPr>
            <a:spLocks noGrp="1"/>
          </p:cNvSpPr>
          <p:nvPr>
            <p:ph sz="quarter" idx="13"/>
          </p:nvPr>
        </p:nvSpPr>
        <p:spPr/>
        <p:txBody>
          <a:bodyPr>
            <a:normAutofit/>
          </a:bodyPr>
          <a:lstStyle/>
          <a:p>
            <a:r>
              <a:rPr lang="en-US" sz="2400" dirty="0" smtClean="0"/>
              <a:t>Choosing the right mat colour is crucial to the end result – the wrong selection will distract the viewer away from the image rather that draw them in.</a:t>
            </a:r>
          </a:p>
          <a:p>
            <a:pPr>
              <a:buFont typeface="Wingdings" pitchFamily="2" charset="2"/>
              <a:buChar char="Ø"/>
            </a:pPr>
            <a:r>
              <a:rPr lang="en-US" sz="2400" dirty="0" smtClean="0"/>
              <a:t>Primary mat colour should have a connection with one of the key points in your image</a:t>
            </a:r>
          </a:p>
          <a:p>
            <a:pPr>
              <a:buFont typeface="Wingdings" pitchFamily="2" charset="2"/>
              <a:buChar char="Ø"/>
            </a:pPr>
            <a:r>
              <a:rPr lang="en-US" sz="2400" dirty="0" smtClean="0"/>
              <a:t>Double mats are a great way to introduce the “connection” colour which can often be too dominating on its own.</a:t>
            </a:r>
            <a:endParaRPr lang="en-US" sz="2400" dirty="0"/>
          </a:p>
        </p:txBody>
      </p:sp>
    </p:spTree>
    <p:extLst>
      <p:ext uri="{BB962C8B-B14F-4D97-AF65-F5344CB8AC3E}">
        <p14:creationId xmlns:p14="http://schemas.microsoft.com/office/powerpoint/2010/main" val="2879063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2523190"/>
            <a:ext cx="3733800" cy="2878420"/>
          </a:xfrm>
        </p:spPr>
      </p:pic>
      <p:sp>
        <p:nvSpPr>
          <p:cNvPr id="4" name="Title 3"/>
          <p:cNvSpPr>
            <a:spLocks noGrp="1"/>
          </p:cNvSpPr>
          <p:nvPr>
            <p:ph type="title"/>
          </p:nvPr>
        </p:nvSpPr>
        <p:spPr/>
        <p:txBody>
          <a:bodyPr/>
          <a:lstStyle/>
          <a:p>
            <a:r>
              <a:rPr lang="en-US" dirty="0" smtClean="0"/>
              <a:t>Make Mat size and colour work for you</a:t>
            </a:r>
            <a:endParaRPr lang="en-US" dirty="0"/>
          </a:p>
        </p:txBody>
      </p:sp>
      <p:sp>
        <p:nvSpPr>
          <p:cNvPr id="5" name="Text Placeholder 4"/>
          <p:cNvSpPr>
            <a:spLocks noGrp="1"/>
          </p:cNvSpPr>
          <p:nvPr>
            <p:ph type="body" idx="1"/>
          </p:nvPr>
        </p:nvSpPr>
        <p:spPr/>
        <p:txBody>
          <a:bodyPr>
            <a:normAutofit lnSpcReduction="10000"/>
          </a:bodyPr>
          <a:lstStyle/>
          <a:p>
            <a:r>
              <a:rPr lang="en-US" dirty="0" smtClean="0"/>
              <a:t>A single mat that supports the overall image.</a:t>
            </a:r>
            <a:endParaRPr lang="en-US" dirty="0"/>
          </a:p>
        </p:txBody>
      </p:sp>
      <p:sp>
        <p:nvSpPr>
          <p:cNvPr id="6" name="Text Placeholder 5"/>
          <p:cNvSpPr>
            <a:spLocks noGrp="1"/>
          </p:cNvSpPr>
          <p:nvPr>
            <p:ph type="body" sz="quarter" idx="3"/>
          </p:nvPr>
        </p:nvSpPr>
        <p:spPr>
          <a:xfrm>
            <a:off x="4800600" y="1524000"/>
            <a:ext cx="3733800" cy="650875"/>
          </a:xfrm>
        </p:spPr>
        <p:txBody>
          <a:bodyPr>
            <a:normAutofit fontScale="85000" lnSpcReduction="10000"/>
          </a:bodyPr>
          <a:lstStyle/>
          <a:p>
            <a:r>
              <a:rPr lang="en-US" dirty="0" smtClean="0"/>
              <a:t>A double mat that introduces a “complimentary” colour and draws the viewer in.</a:t>
            </a:r>
            <a:endParaRPr lang="en-US" dirty="0"/>
          </a:p>
        </p:txBody>
      </p:sp>
      <p:pic>
        <p:nvPicPr>
          <p:cNvPr id="10" name="Content Placeholder 9"/>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800600" y="2514600"/>
            <a:ext cx="3733800" cy="2895599"/>
          </a:xfrm>
        </p:spPr>
      </p:pic>
    </p:spTree>
    <p:extLst>
      <p:ext uri="{BB962C8B-B14F-4D97-AF65-F5344CB8AC3E}">
        <p14:creationId xmlns:p14="http://schemas.microsoft.com/office/powerpoint/2010/main" val="522822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u="sng" dirty="0" smtClean="0">
                <a:solidFill>
                  <a:schemeClr val="tx2">
                    <a:lumMod val="75000"/>
                  </a:schemeClr>
                </a:solidFill>
              </a:rPr>
              <a:t>Mat Size</a:t>
            </a:r>
            <a:endParaRPr lang="en-US" sz="4000" u="sng" dirty="0">
              <a:solidFill>
                <a:schemeClr val="tx2">
                  <a:lumMod val="75000"/>
                </a:schemeClr>
              </a:solidFill>
            </a:endParaRPr>
          </a:p>
        </p:txBody>
      </p:sp>
      <p:sp>
        <p:nvSpPr>
          <p:cNvPr id="3" name="Content Placeholder 2"/>
          <p:cNvSpPr>
            <a:spLocks noGrp="1"/>
          </p:cNvSpPr>
          <p:nvPr>
            <p:ph sz="quarter" idx="13"/>
          </p:nvPr>
        </p:nvSpPr>
        <p:spPr/>
        <p:txBody>
          <a:bodyPr>
            <a:normAutofit/>
          </a:bodyPr>
          <a:lstStyle/>
          <a:p>
            <a:pPr>
              <a:buFont typeface="Wingdings" pitchFamily="2" charset="2"/>
              <a:buChar char="q"/>
            </a:pPr>
            <a:r>
              <a:rPr lang="en-US" sz="2400" dirty="0" smtClean="0"/>
              <a:t>The actual size of the mat boarder plays a far greater role than many people think.</a:t>
            </a:r>
          </a:p>
          <a:p>
            <a:pPr marL="0" indent="0">
              <a:buNone/>
            </a:pPr>
            <a:endParaRPr lang="en-US" sz="2400" dirty="0" smtClean="0"/>
          </a:p>
          <a:p>
            <a:pPr>
              <a:buFont typeface="Wingdings" pitchFamily="2" charset="2"/>
              <a:buChar char="Ø"/>
            </a:pPr>
            <a:r>
              <a:rPr lang="en-US" sz="2400" dirty="0" smtClean="0"/>
              <a:t>The wider the boarder the more the viewer is drawn into the image.</a:t>
            </a:r>
          </a:p>
          <a:p>
            <a:pPr>
              <a:buFont typeface="Wingdings" pitchFamily="2" charset="2"/>
              <a:buChar char="Ø"/>
            </a:pPr>
            <a:r>
              <a:rPr lang="en-US" sz="2400" dirty="0" smtClean="0"/>
              <a:t>Mat Boarders should never be less than 65cm – at that sizing you can cut 6 mats from one full sheet - 3 for an 8 x12 image and 3 for an 8 x 10</a:t>
            </a:r>
            <a:endParaRPr lang="en-US" sz="2400" dirty="0"/>
          </a:p>
        </p:txBody>
      </p:sp>
    </p:spTree>
    <p:extLst>
      <p:ext uri="{BB962C8B-B14F-4D97-AF65-F5344CB8AC3E}">
        <p14:creationId xmlns:p14="http://schemas.microsoft.com/office/powerpoint/2010/main" val="3163061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792162"/>
          </a:xfrm>
        </p:spPr>
        <p:txBody>
          <a:bodyPr/>
          <a:lstStyle/>
          <a:p>
            <a:r>
              <a:rPr lang="en-US" sz="4000" u="sng" dirty="0" smtClean="0">
                <a:solidFill>
                  <a:schemeClr val="tx2">
                    <a:lumMod val="75000"/>
                  </a:schemeClr>
                </a:solidFill>
              </a:rPr>
              <a:t>Style</a:t>
            </a:r>
            <a:endParaRPr lang="en-US" sz="4000" u="sng" dirty="0">
              <a:solidFill>
                <a:schemeClr val="tx2">
                  <a:lumMod val="75000"/>
                </a:schemeClr>
              </a:solidFill>
            </a:endParaRPr>
          </a:p>
        </p:txBody>
      </p:sp>
      <p:sp>
        <p:nvSpPr>
          <p:cNvPr id="3" name="Content Placeholder 2"/>
          <p:cNvSpPr>
            <a:spLocks noGrp="1"/>
          </p:cNvSpPr>
          <p:nvPr>
            <p:ph sz="quarter" idx="13"/>
          </p:nvPr>
        </p:nvSpPr>
        <p:spPr>
          <a:xfrm>
            <a:off x="381000" y="2057400"/>
            <a:ext cx="8382000" cy="2209800"/>
          </a:xfrm>
        </p:spPr>
        <p:txBody>
          <a:bodyPr>
            <a:normAutofit/>
          </a:bodyPr>
          <a:lstStyle/>
          <a:p>
            <a:pPr>
              <a:buFont typeface="Wingdings" pitchFamily="2" charset="2"/>
              <a:buChar char="q"/>
            </a:pPr>
            <a:r>
              <a:rPr lang="en-US" sz="2400" dirty="0" smtClean="0"/>
              <a:t>There are several different styles of mat cutting that will add extra impact to your images. Once you grasp the concept of cutting a single mat you can easily achieve any of the styles outlined </a:t>
            </a:r>
          </a:p>
          <a:p>
            <a:pPr marL="457200" indent="-457200">
              <a:buFont typeface="+mj-lt"/>
              <a:buAutoNum type="arabicPeriod"/>
            </a:pPr>
            <a:endParaRPr lang="en-US" sz="2400" i="1" u="sng" dirty="0" smtClean="0">
              <a:solidFill>
                <a:schemeClr val="tx2">
                  <a:lumMod val="75000"/>
                </a:schemeClr>
              </a:solidFill>
            </a:endParaRPr>
          </a:p>
          <a:p>
            <a:pPr marL="457200" indent="-457200">
              <a:buFont typeface="+mj-lt"/>
              <a:buAutoNum type="arabicPeriod"/>
            </a:pPr>
            <a:endParaRPr lang="en-US" sz="2400" dirty="0" smtClean="0"/>
          </a:p>
          <a:p>
            <a:pPr>
              <a:buFont typeface="+mj-lt"/>
              <a:buAutoNum type="arabicPeriod"/>
            </a:pPr>
            <a:endParaRPr lang="en-US" dirty="0"/>
          </a:p>
        </p:txBody>
      </p:sp>
    </p:spTree>
    <p:extLst>
      <p:ext uri="{BB962C8B-B14F-4D97-AF65-F5344CB8AC3E}">
        <p14:creationId xmlns:p14="http://schemas.microsoft.com/office/powerpoint/2010/main" val="3793900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r>
              <a:rPr lang="en-US" dirty="0" smtClean="0"/>
              <a:t>A bottom heavy mat which works very well with perspective images</a:t>
            </a:r>
            <a:endParaRPr lang="en-US" dirty="0"/>
          </a:p>
        </p:txBody>
      </p:sp>
      <p:sp>
        <p:nvSpPr>
          <p:cNvPr id="3" name="Content Placeholder 2"/>
          <p:cNvSpPr>
            <a:spLocks noGrp="1"/>
          </p:cNvSpPr>
          <p:nvPr>
            <p:ph sz="quarter" idx="13"/>
          </p:nvPr>
        </p:nvSpPr>
        <p:spPr>
          <a:xfrm>
            <a:off x="609600" y="2209800"/>
            <a:ext cx="3733800" cy="3505200"/>
          </a:xfrm>
        </p:spPr>
        <p:txBody>
          <a:bodyPr/>
          <a:lstStyle/>
          <a:p>
            <a:r>
              <a:rPr lang="en-US" dirty="0" smtClean="0"/>
              <a:t>Add a “v” Grove line which give the illusion of being a double mat.</a:t>
            </a:r>
            <a:endParaRPr lang="en-US" dirty="0"/>
          </a:p>
        </p:txBody>
      </p:sp>
      <p:sp>
        <p:nvSpPr>
          <p:cNvPr id="4" name="Title 3"/>
          <p:cNvSpPr>
            <a:spLocks noGrp="1"/>
          </p:cNvSpPr>
          <p:nvPr>
            <p:ph type="title"/>
          </p:nvPr>
        </p:nvSpPr>
        <p:spPr>
          <a:xfrm>
            <a:off x="685800" y="762000"/>
            <a:ext cx="7924800" cy="1524000"/>
          </a:xfrm>
        </p:spPr>
        <p:txBody>
          <a:bodyPr/>
          <a:lstStyle/>
          <a:p>
            <a:r>
              <a:rPr lang="en-US" sz="2400" i="1" u="sng" dirty="0">
                <a:solidFill>
                  <a:schemeClr val="tx2">
                    <a:lumMod val="75000"/>
                  </a:schemeClr>
                </a:solidFill>
              </a:rPr>
              <a:t>Single </a:t>
            </a:r>
            <a:r>
              <a:rPr lang="en-US" sz="2400" i="1" u="sng" dirty="0" smtClean="0">
                <a:solidFill>
                  <a:schemeClr val="tx2">
                    <a:lumMod val="75000"/>
                  </a:schemeClr>
                </a:solidFill>
              </a:rPr>
              <a:t>Mount</a:t>
            </a:r>
            <a:r>
              <a:rPr lang="en-US" sz="2400" dirty="0" smtClean="0">
                <a:solidFill>
                  <a:schemeClr val="tx2">
                    <a:lumMod val="75000"/>
                  </a:schemeClr>
                </a:solidFill>
              </a:rPr>
              <a:t> </a:t>
            </a:r>
            <a:r>
              <a:rPr lang="en-US" sz="2400" dirty="0" smtClean="0"/>
              <a:t/>
            </a:r>
            <a:br>
              <a:rPr lang="en-US" sz="2400" dirty="0" smtClean="0"/>
            </a:br>
            <a:r>
              <a:rPr lang="en-US" sz="2000" dirty="0" smtClean="0"/>
              <a:t>There </a:t>
            </a:r>
            <a:r>
              <a:rPr lang="en-US" sz="2000" dirty="0"/>
              <a:t>are a couple of different things you do with a single mat that can increase its impact without introducing extra mats.</a:t>
            </a:r>
            <a:br>
              <a:rPr lang="en-US" sz="2000" dirty="0"/>
            </a:br>
            <a:endParaRPr lang="en-US" sz="20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971800"/>
            <a:ext cx="2154572" cy="27432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3330" y="2971800"/>
            <a:ext cx="3467184" cy="2743199"/>
          </a:xfrm>
          <a:prstGeom prst="rect">
            <a:avLst/>
          </a:prstGeom>
        </p:spPr>
      </p:pic>
    </p:spTree>
    <p:extLst>
      <p:ext uri="{BB962C8B-B14F-4D97-AF65-F5344CB8AC3E}">
        <p14:creationId xmlns:p14="http://schemas.microsoft.com/office/powerpoint/2010/main" val="1597708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371600"/>
            <a:ext cx="2971800" cy="640080"/>
          </a:xfrm>
        </p:spPr>
        <p:txBody>
          <a:bodyPr/>
          <a:lstStyle/>
          <a:p>
            <a:r>
              <a:rPr lang="en-US" sz="4000" i="1" u="sng" dirty="0"/>
              <a:t>Double Mount</a:t>
            </a:r>
            <a:endParaRPr lang="en-US" sz="4000" dirty="0"/>
          </a:p>
        </p:txBody>
      </p:sp>
      <p:sp>
        <p:nvSpPr>
          <p:cNvPr id="4" name="Text Placeholder 3"/>
          <p:cNvSpPr>
            <a:spLocks noGrp="1"/>
          </p:cNvSpPr>
          <p:nvPr>
            <p:ph type="body" sz="half" idx="2"/>
          </p:nvPr>
        </p:nvSpPr>
        <p:spPr>
          <a:xfrm>
            <a:off x="609600" y="2209800"/>
            <a:ext cx="2971800" cy="3352800"/>
          </a:xfrm>
        </p:spPr>
        <p:txBody>
          <a:bodyPr/>
          <a:lstStyle/>
          <a:p>
            <a:pPr marL="342900" indent="-342900">
              <a:buFont typeface="Wingdings" pitchFamily="2" charset="2"/>
              <a:buChar char="§"/>
            </a:pPr>
            <a:r>
              <a:rPr lang="en-US" sz="2400" dirty="0"/>
              <a:t>Adds extra interest </a:t>
            </a:r>
          </a:p>
          <a:p>
            <a:pPr marL="342900" indent="-342900">
              <a:buFont typeface="Wingdings" pitchFamily="2" charset="2"/>
              <a:buChar char="§"/>
            </a:pPr>
            <a:r>
              <a:rPr lang="en-US" sz="2400" dirty="0"/>
              <a:t>Can make image appear sharper</a:t>
            </a:r>
          </a:p>
          <a:p>
            <a:pPr marL="342900" indent="-342900">
              <a:buFont typeface="Wingdings" pitchFamily="2" charset="2"/>
              <a:buChar char="§"/>
            </a:pPr>
            <a:r>
              <a:rPr lang="en-US" sz="2400" dirty="0"/>
              <a:t>Draw the viewer in.</a:t>
            </a:r>
          </a:p>
          <a:p>
            <a:endParaRPr lang="en-US" dirty="0"/>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962400" y="1524000"/>
            <a:ext cx="4648200" cy="3634354"/>
          </a:xfrm>
        </p:spPr>
      </p:pic>
    </p:spTree>
    <p:extLst>
      <p:ext uri="{BB962C8B-B14F-4D97-AF65-F5344CB8AC3E}">
        <p14:creationId xmlns:p14="http://schemas.microsoft.com/office/powerpoint/2010/main" val="3120137395"/>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991</TotalTime>
  <Words>1018</Words>
  <Application>Microsoft Office PowerPoint</Application>
  <PresentationFormat>On-screen Show (4:3)</PresentationFormat>
  <Paragraphs>86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Horizon</vt:lpstr>
      <vt:lpstr>The Complete Guide to Mounting Images</vt:lpstr>
      <vt:lpstr>PowerPoint Presentation</vt:lpstr>
      <vt:lpstr>The Critical first steps </vt:lpstr>
      <vt:lpstr>Mat Colour</vt:lpstr>
      <vt:lpstr>Make Mat size and colour work for you</vt:lpstr>
      <vt:lpstr>Mat Size</vt:lpstr>
      <vt:lpstr>Style</vt:lpstr>
      <vt:lpstr>Single Mount  There are a couple of different things you do with a single mat that can increase its impact without introducing extra mats. </vt:lpstr>
      <vt:lpstr>Double Mount</vt:lpstr>
      <vt:lpstr>Triple Mount</vt:lpstr>
      <vt:lpstr>Now we’re ready to start!!</vt:lpstr>
      <vt:lpstr>Measuring your image</vt:lpstr>
      <vt:lpstr>Determining our mat size</vt:lpstr>
      <vt:lpstr>Marking out your mat</vt:lpstr>
      <vt:lpstr>Cutting your Mat</vt:lpstr>
      <vt:lpstr>Cutting your Mat </vt:lpstr>
      <vt:lpstr>Mounting Your Image</vt:lpstr>
      <vt:lpstr>Mounting Your Image (continued)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Complete Guide to Mat Cutting &amp; Mounting</dc:title>
  <dc:creator>Steve</dc:creator>
  <cp:lastModifiedBy>Steve</cp:lastModifiedBy>
  <cp:revision>50</cp:revision>
  <dcterms:created xsi:type="dcterms:W3CDTF">2015-02-14T21:08:17Z</dcterms:created>
  <dcterms:modified xsi:type="dcterms:W3CDTF">2015-05-28T08:01:09Z</dcterms:modified>
</cp:coreProperties>
</file>