
<file path=[Content_Types].xml><?xml version="1.0" encoding="utf-8"?>
<Types xmlns="http://schemas.openxmlformats.org/package/2006/content-types">
  <Default Extension="fntdata" ContentType="application/x-fontdata"/>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57" r:id="rId3"/>
    <p:sldId id="258" r:id="rId4"/>
    <p:sldId id="259" r:id="rId5"/>
    <p:sldId id="261" r:id="rId6"/>
    <p:sldId id="266" r:id="rId7"/>
    <p:sldId id="267" r:id="rId8"/>
    <p:sldId id="263" r:id="rId9"/>
    <p:sldId id="264" r:id="rId10"/>
    <p:sldId id="262" r:id="rId11"/>
    <p:sldId id="265" r:id="rId12"/>
    <p:sldId id="268" r:id="rId13"/>
    <p:sldId id="271" r:id="rId14"/>
    <p:sldId id="272" r:id="rId15"/>
    <p:sldId id="270" r:id="rId16"/>
    <p:sldId id="273" r:id="rId17"/>
    <p:sldId id="274" r:id="rId18"/>
    <p:sldId id="275" r:id="rId19"/>
  </p:sldIdLst>
  <p:sldSz cx="9144000" cy="6858000" type="screen4x3"/>
  <p:notesSz cx="6858000" cy="9144000"/>
  <p:embeddedFontLst>
    <p:embeddedFont>
      <p:font typeface="Calibri" panose="020F0502020204030204" pitchFamily="34" charset="0"/>
      <p:regular r:id="rId20"/>
      <p:bold r:id="rId21"/>
      <p:italic r:id="rId22"/>
      <p:boldItalic r:id="rId23"/>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CECE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55" d="100"/>
          <a:sy n="155" d="100"/>
        </p:scale>
        <p:origin x="1960" y="9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font" Target="fonts/font2.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1.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4.fntdata"/><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3.fntdata"/><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AU"/>
          </a:p>
        </p:txBody>
      </p:sp>
      <p:sp>
        <p:nvSpPr>
          <p:cNvPr id="4" name="Date Placeholder 3"/>
          <p:cNvSpPr>
            <a:spLocks noGrp="1"/>
          </p:cNvSpPr>
          <p:nvPr>
            <p:ph type="dt" sz="half" idx="10"/>
          </p:nvPr>
        </p:nvSpPr>
        <p:spPr/>
        <p:txBody>
          <a:bodyPr/>
          <a:lstStyle/>
          <a:p>
            <a:fld id="{A956A35C-1290-44E2-A400-D8BCF1259330}" type="datetimeFigureOut">
              <a:rPr lang="en-AU" smtClean="0"/>
              <a:pPr/>
              <a:t>14/10/2019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E8A54110-D119-4C5B-9280-EAFA3EF44BA5}" type="slidenum">
              <a:rPr lang="en-AU" smtClean="0"/>
              <a:pPr/>
              <a:t>‹#›</a:t>
            </a:fld>
            <a:endParaRPr lang="en-AU"/>
          </a:p>
        </p:txBody>
      </p:sp>
    </p:spTree>
    <p:extLst>
      <p:ext uri="{BB962C8B-B14F-4D97-AF65-F5344CB8AC3E}">
        <p14:creationId xmlns:p14="http://schemas.microsoft.com/office/powerpoint/2010/main" val="19954948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A956A35C-1290-44E2-A400-D8BCF1259330}" type="datetimeFigureOut">
              <a:rPr lang="en-AU" smtClean="0"/>
              <a:pPr/>
              <a:t>14/10/2019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E8A54110-D119-4C5B-9280-EAFA3EF44BA5}" type="slidenum">
              <a:rPr lang="en-AU" smtClean="0"/>
              <a:pPr/>
              <a:t>‹#›</a:t>
            </a:fld>
            <a:endParaRPr lang="en-AU"/>
          </a:p>
        </p:txBody>
      </p:sp>
    </p:spTree>
    <p:extLst>
      <p:ext uri="{BB962C8B-B14F-4D97-AF65-F5344CB8AC3E}">
        <p14:creationId xmlns:p14="http://schemas.microsoft.com/office/powerpoint/2010/main" val="34450255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A956A35C-1290-44E2-A400-D8BCF1259330}" type="datetimeFigureOut">
              <a:rPr lang="en-AU" smtClean="0"/>
              <a:pPr/>
              <a:t>14/10/2019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E8A54110-D119-4C5B-9280-EAFA3EF44BA5}" type="slidenum">
              <a:rPr lang="en-AU" smtClean="0"/>
              <a:pPr/>
              <a:t>‹#›</a:t>
            </a:fld>
            <a:endParaRPr lang="en-AU"/>
          </a:p>
        </p:txBody>
      </p:sp>
    </p:spTree>
    <p:extLst>
      <p:ext uri="{BB962C8B-B14F-4D97-AF65-F5344CB8AC3E}">
        <p14:creationId xmlns:p14="http://schemas.microsoft.com/office/powerpoint/2010/main" val="14762982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A956A35C-1290-44E2-A400-D8BCF1259330}" type="datetimeFigureOut">
              <a:rPr lang="en-AU" smtClean="0"/>
              <a:pPr/>
              <a:t>14/10/2019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E8A54110-D119-4C5B-9280-EAFA3EF44BA5}" type="slidenum">
              <a:rPr lang="en-AU" smtClean="0"/>
              <a:pPr/>
              <a:t>‹#›</a:t>
            </a:fld>
            <a:endParaRPr lang="en-AU"/>
          </a:p>
        </p:txBody>
      </p:sp>
    </p:spTree>
    <p:extLst>
      <p:ext uri="{BB962C8B-B14F-4D97-AF65-F5344CB8AC3E}">
        <p14:creationId xmlns:p14="http://schemas.microsoft.com/office/powerpoint/2010/main" val="20515212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956A35C-1290-44E2-A400-D8BCF1259330}" type="datetimeFigureOut">
              <a:rPr lang="en-AU" smtClean="0"/>
              <a:pPr/>
              <a:t>14/10/2019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E8A54110-D119-4C5B-9280-EAFA3EF44BA5}" type="slidenum">
              <a:rPr lang="en-AU" smtClean="0"/>
              <a:pPr/>
              <a:t>‹#›</a:t>
            </a:fld>
            <a:endParaRPr lang="en-AU"/>
          </a:p>
        </p:txBody>
      </p:sp>
    </p:spTree>
    <p:extLst>
      <p:ext uri="{BB962C8B-B14F-4D97-AF65-F5344CB8AC3E}">
        <p14:creationId xmlns:p14="http://schemas.microsoft.com/office/powerpoint/2010/main" val="37894319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Date Placeholder 4"/>
          <p:cNvSpPr>
            <a:spLocks noGrp="1"/>
          </p:cNvSpPr>
          <p:nvPr>
            <p:ph type="dt" sz="half" idx="10"/>
          </p:nvPr>
        </p:nvSpPr>
        <p:spPr/>
        <p:txBody>
          <a:bodyPr/>
          <a:lstStyle/>
          <a:p>
            <a:fld id="{A956A35C-1290-44E2-A400-D8BCF1259330}" type="datetimeFigureOut">
              <a:rPr lang="en-AU" smtClean="0"/>
              <a:pPr/>
              <a:t>14/10/2019</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E8A54110-D119-4C5B-9280-EAFA3EF44BA5}" type="slidenum">
              <a:rPr lang="en-AU" smtClean="0"/>
              <a:pPr/>
              <a:t>‹#›</a:t>
            </a:fld>
            <a:endParaRPr lang="en-AU"/>
          </a:p>
        </p:txBody>
      </p:sp>
    </p:spTree>
    <p:extLst>
      <p:ext uri="{BB962C8B-B14F-4D97-AF65-F5344CB8AC3E}">
        <p14:creationId xmlns:p14="http://schemas.microsoft.com/office/powerpoint/2010/main" val="8363115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7" name="Date Placeholder 6"/>
          <p:cNvSpPr>
            <a:spLocks noGrp="1"/>
          </p:cNvSpPr>
          <p:nvPr>
            <p:ph type="dt" sz="half" idx="10"/>
          </p:nvPr>
        </p:nvSpPr>
        <p:spPr/>
        <p:txBody>
          <a:bodyPr/>
          <a:lstStyle/>
          <a:p>
            <a:fld id="{A956A35C-1290-44E2-A400-D8BCF1259330}" type="datetimeFigureOut">
              <a:rPr lang="en-AU" smtClean="0"/>
              <a:pPr/>
              <a:t>14/10/2019</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E8A54110-D119-4C5B-9280-EAFA3EF44BA5}" type="slidenum">
              <a:rPr lang="en-AU" smtClean="0"/>
              <a:pPr/>
              <a:t>‹#›</a:t>
            </a:fld>
            <a:endParaRPr lang="en-AU"/>
          </a:p>
        </p:txBody>
      </p:sp>
    </p:spTree>
    <p:extLst>
      <p:ext uri="{BB962C8B-B14F-4D97-AF65-F5344CB8AC3E}">
        <p14:creationId xmlns:p14="http://schemas.microsoft.com/office/powerpoint/2010/main" val="34774349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Date Placeholder 2"/>
          <p:cNvSpPr>
            <a:spLocks noGrp="1"/>
          </p:cNvSpPr>
          <p:nvPr>
            <p:ph type="dt" sz="half" idx="10"/>
          </p:nvPr>
        </p:nvSpPr>
        <p:spPr/>
        <p:txBody>
          <a:bodyPr/>
          <a:lstStyle/>
          <a:p>
            <a:fld id="{A956A35C-1290-44E2-A400-D8BCF1259330}" type="datetimeFigureOut">
              <a:rPr lang="en-AU" smtClean="0"/>
              <a:pPr/>
              <a:t>14/10/2019</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E8A54110-D119-4C5B-9280-EAFA3EF44BA5}" type="slidenum">
              <a:rPr lang="en-AU" smtClean="0"/>
              <a:pPr/>
              <a:t>‹#›</a:t>
            </a:fld>
            <a:endParaRPr lang="en-AU"/>
          </a:p>
        </p:txBody>
      </p:sp>
    </p:spTree>
    <p:extLst>
      <p:ext uri="{BB962C8B-B14F-4D97-AF65-F5344CB8AC3E}">
        <p14:creationId xmlns:p14="http://schemas.microsoft.com/office/powerpoint/2010/main" val="4569112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956A35C-1290-44E2-A400-D8BCF1259330}" type="datetimeFigureOut">
              <a:rPr lang="en-AU" smtClean="0"/>
              <a:pPr/>
              <a:t>14/10/2019</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E8A54110-D119-4C5B-9280-EAFA3EF44BA5}" type="slidenum">
              <a:rPr lang="en-AU" smtClean="0"/>
              <a:pPr/>
              <a:t>‹#›</a:t>
            </a:fld>
            <a:endParaRPr lang="en-AU"/>
          </a:p>
        </p:txBody>
      </p:sp>
    </p:spTree>
    <p:extLst>
      <p:ext uri="{BB962C8B-B14F-4D97-AF65-F5344CB8AC3E}">
        <p14:creationId xmlns:p14="http://schemas.microsoft.com/office/powerpoint/2010/main" val="41297198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956A35C-1290-44E2-A400-D8BCF1259330}" type="datetimeFigureOut">
              <a:rPr lang="en-AU" smtClean="0"/>
              <a:pPr/>
              <a:t>14/10/2019</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E8A54110-D119-4C5B-9280-EAFA3EF44BA5}" type="slidenum">
              <a:rPr lang="en-AU" smtClean="0"/>
              <a:pPr/>
              <a:t>‹#›</a:t>
            </a:fld>
            <a:endParaRPr lang="en-AU"/>
          </a:p>
        </p:txBody>
      </p:sp>
    </p:spTree>
    <p:extLst>
      <p:ext uri="{BB962C8B-B14F-4D97-AF65-F5344CB8AC3E}">
        <p14:creationId xmlns:p14="http://schemas.microsoft.com/office/powerpoint/2010/main" val="21156523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956A35C-1290-44E2-A400-D8BCF1259330}" type="datetimeFigureOut">
              <a:rPr lang="en-AU" smtClean="0"/>
              <a:pPr/>
              <a:t>14/10/2019</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E8A54110-D119-4C5B-9280-EAFA3EF44BA5}" type="slidenum">
              <a:rPr lang="en-AU" smtClean="0"/>
              <a:pPr/>
              <a:t>‹#›</a:t>
            </a:fld>
            <a:endParaRPr lang="en-AU"/>
          </a:p>
        </p:txBody>
      </p:sp>
    </p:spTree>
    <p:extLst>
      <p:ext uri="{BB962C8B-B14F-4D97-AF65-F5344CB8AC3E}">
        <p14:creationId xmlns:p14="http://schemas.microsoft.com/office/powerpoint/2010/main" val="28905224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956A35C-1290-44E2-A400-D8BCF1259330}" type="datetimeFigureOut">
              <a:rPr lang="en-AU" smtClean="0"/>
              <a:pPr/>
              <a:t>14/10/2019</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8A54110-D119-4C5B-9280-EAFA3EF44BA5}" type="slidenum">
              <a:rPr lang="en-AU" smtClean="0"/>
              <a:pPr/>
              <a:t>‹#›</a:t>
            </a:fld>
            <a:endParaRPr lang="en-AU"/>
          </a:p>
        </p:txBody>
      </p:sp>
    </p:spTree>
    <p:extLst>
      <p:ext uri="{BB962C8B-B14F-4D97-AF65-F5344CB8AC3E}">
        <p14:creationId xmlns:p14="http://schemas.microsoft.com/office/powerpoint/2010/main" val="378092988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AU" b="1" dirty="0"/>
              <a:t>End of Year Competition</a:t>
            </a:r>
          </a:p>
        </p:txBody>
      </p:sp>
      <p:sp>
        <p:nvSpPr>
          <p:cNvPr id="3" name="Subtitle 2"/>
          <p:cNvSpPr>
            <a:spLocks noGrp="1"/>
          </p:cNvSpPr>
          <p:nvPr>
            <p:ph type="subTitle" idx="1"/>
          </p:nvPr>
        </p:nvSpPr>
        <p:spPr/>
        <p:txBody>
          <a:bodyPr/>
          <a:lstStyle/>
          <a:p>
            <a:r>
              <a:rPr lang="en-AU" b="1" dirty="0"/>
              <a:t>Essendon Camera Club</a:t>
            </a:r>
          </a:p>
        </p:txBody>
      </p:sp>
    </p:spTree>
    <p:extLst>
      <p:ext uri="{BB962C8B-B14F-4D97-AF65-F5344CB8AC3E}">
        <p14:creationId xmlns:p14="http://schemas.microsoft.com/office/powerpoint/2010/main" val="32583651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864096"/>
          </a:xfrm>
        </p:spPr>
        <p:txBody>
          <a:bodyPr/>
          <a:lstStyle/>
          <a:p>
            <a:r>
              <a:rPr lang="en-GB" b="1" dirty="0"/>
              <a:t>Sponsored Awards</a:t>
            </a:r>
            <a:endParaRPr lang="en-AU" dirty="0"/>
          </a:p>
        </p:txBody>
      </p:sp>
      <p:sp>
        <p:nvSpPr>
          <p:cNvPr id="3" name="Content Placeholder 2"/>
          <p:cNvSpPr>
            <a:spLocks noGrp="1"/>
          </p:cNvSpPr>
          <p:nvPr>
            <p:ph idx="1"/>
          </p:nvPr>
        </p:nvSpPr>
        <p:spPr>
          <a:xfrm>
            <a:off x="457200" y="1052736"/>
            <a:ext cx="8363272" cy="5805264"/>
          </a:xfrm>
        </p:spPr>
        <p:txBody>
          <a:bodyPr>
            <a:normAutofit/>
          </a:bodyPr>
          <a:lstStyle/>
          <a:p>
            <a:r>
              <a:rPr lang="en-GB" sz="3000" b="1" dirty="0"/>
              <a:t>Best Black &amp; White Print - </a:t>
            </a:r>
            <a:r>
              <a:rPr lang="en-GB" sz="2800" i="1" dirty="0"/>
              <a:t>Strathmore Community Bank Branch / </a:t>
            </a:r>
            <a:r>
              <a:rPr lang="en-GB" sz="2800" i="1" dirty="0" err="1"/>
              <a:t>Bendigo</a:t>
            </a:r>
            <a:r>
              <a:rPr lang="en-GB" sz="2800" i="1" dirty="0"/>
              <a:t> Bank</a:t>
            </a:r>
            <a:endParaRPr lang="en-AU" sz="2800" i="1" dirty="0"/>
          </a:p>
          <a:p>
            <a:endParaRPr lang="en-AU" sz="800" dirty="0"/>
          </a:p>
          <a:p>
            <a:pPr lvl="1"/>
            <a:r>
              <a:rPr lang="en-GB" dirty="0"/>
              <a:t>Entries may be a new entry or a previously submitted entry. </a:t>
            </a:r>
          </a:p>
          <a:p>
            <a:pPr lvl="1"/>
            <a:r>
              <a:rPr lang="en-GB" dirty="0"/>
              <a:t>Members may submit four (4) entries. </a:t>
            </a:r>
          </a:p>
        </p:txBody>
      </p:sp>
    </p:spTree>
    <p:extLst>
      <p:ext uri="{BB962C8B-B14F-4D97-AF65-F5344CB8AC3E}">
        <p14:creationId xmlns:p14="http://schemas.microsoft.com/office/powerpoint/2010/main" val="7538095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864096"/>
          </a:xfrm>
        </p:spPr>
        <p:txBody>
          <a:bodyPr/>
          <a:lstStyle/>
          <a:p>
            <a:r>
              <a:rPr lang="en-GB" b="1" dirty="0"/>
              <a:t>Donated Awards - Aggregate</a:t>
            </a:r>
            <a:endParaRPr lang="en-AU" dirty="0"/>
          </a:p>
        </p:txBody>
      </p:sp>
      <p:sp>
        <p:nvSpPr>
          <p:cNvPr id="3" name="Content Placeholder 2"/>
          <p:cNvSpPr>
            <a:spLocks noGrp="1"/>
          </p:cNvSpPr>
          <p:nvPr>
            <p:ph idx="1"/>
          </p:nvPr>
        </p:nvSpPr>
        <p:spPr>
          <a:xfrm>
            <a:off x="457200" y="1052736"/>
            <a:ext cx="8363272" cy="5805264"/>
          </a:xfrm>
        </p:spPr>
        <p:txBody>
          <a:bodyPr>
            <a:normAutofit/>
          </a:bodyPr>
          <a:lstStyle/>
          <a:p>
            <a:r>
              <a:rPr lang="en-GB" sz="3000" b="1" dirty="0"/>
              <a:t>Alex Murray Memorial Trophy</a:t>
            </a:r>
          </a:p>
          <a:p>
            <a:endParaRPr lang="en-AU" sz="800" dirty="0"/>
          </a:p>
          <a:p>
            <a:pPr lvl="1"/>
            <a:r>
              <a:rPr lang="en-GB" dirty="0"/>
              <a:t>This award is given to the highest combined aggregate points scored for a member’s four (4) prints </a:t>
            </a:r>
            <a:r>
              <a:rPr lang="en-GB" u="sng" dirty="0"/>
              <a:t>and</a:t>
            </a:r>
            <a:r>
              <a:rPr lang="en-GB" dirty="0"/>
              <a:t> four (4) DPI’s entered in the “Print of the Year” </a:t>
            </a:r>
            <a:r>
              <a:rPr lang="en-GB" u="sng" dirty="0"/>
              <a:t>and</a:t>
            </a:r>
            <a:r>
              <a:rPr lang="en-GB" dirty="0"/>
              <a:t> “DPI of the Year” club awards. </a:t>
            </a:r>
          </a:p>
          <a:p>
            <a:pPr lvl="1"/>
            <a:endParaRPr lang="en-GB" dirty="0"/>
          </a:p>
          <a:p>
            <a:pPr lvl="1"/>
            <a:r>
              <a:rPr lang="en-GB" dirty="0"/>
              <a:t>To win this trophy it is necessary to enter 4 entries in both “Print of the Year” and “DPI of the Year” as it relies on the highest combined aggregated of the 8 scores given by the judges.</a:t>
            </a:r>
            <a:endParaRPr lang="en-AU" dirty="0"/>
          </a:p>
        </p:txBody>
      </p:sp>
    </p:spTree>
    <p:extLst>
      <p:ext uri="{BB962C8B-B14F-4D97-AF65-F5344CB8AC3E}">
        <p14:creationId xmlns:p14="http://schemas.microsoft.com/office/powerpoint/2010/main" val="28710253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864096"/>
          </a:xfrm>
        </p:spPr>
        <p:txBody>
          <a:bodyPr/>
          <a:lstStyle/>
          <a:p>
            <a:r>
              <a:rPr lang="en-GB" b="1" dirty="0"/>
              <a:t>Member Donated Club Awards</a:t>
            </a:r>
            <a:endParaRPr lang="en-AU" dirty="0"/>
          </a:p>
        </p:txBody>
      </p:sp>
      <p:sp>
        <p:nvSpPr>
          <p:cNvPr id="3" name="Content Placeholder 2"/>
          <p:cNvSpPr>
            <a:spLocks noGrp="1"/>
          </p:cNvSpPr>
          <p:nvPr>
            <p:ph idx="1"/>
          </p:nvPr>
        </p:nvSpPr>
        <p:spPr>
          <a:xfrm>
            <a:off x="457200" y="1052736"/>
            <a:ext cx="8363272" cy="5805264"/>
          </a:xfrm>
        </p:spPr>
        <p:txBody>
          <a:bodyPr>
            <a:normAutofit/>
          </a:bodyPr>
          <a:lstStyle/>
          <a:p>
            <a:pPr lvl="1"/>
            <a:r>
              <a:rPr lang="en-GB" sz="2400" dirty="0"/>
              <a:t>Members may submit four (4) entries which may be a new entry or previously submitted entry.</a:t>
            </a:r>
          </a:p>
          <a:p>
            <a:pPr lvl="1"/>
            <a:endParaRPr lang="en-AU" sz="2400" dirty="0"/>
          </a:p>
          <a:p>
            <a:pPr lvl="1"/>
            <a:r>
              <a:rPr lang="en-GB" sz="2400" dirty="0"/>
              <a:t>These competitions are judged on the first club night in November, by the nominated members donating the awards.</a:t>
            </a:r>
            <a:endParaRPr lang="en-AU" sz="2400" dirty="0"/>
          </a:p>
        </p:txBody>
      </p:sp>
    </p:spTree>
    <p:extLst>
      <p:ext uri="{BB962C8B-B14F-4D97-AF65-F5344CB8AC3E}">
        <p14:creationId xmlns:p14="http://schemas.microsoft.com/office/powerpoint/2010/main" val="34214977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864096"/>
          </a:xfrm>
        </p:spPr>
        <p:txBody>
          <a:bodyPr/>
          <a:lstStyle/>
          <a:p>
            <a:r>
              <a:rPr lang="en-GB" b="1" dirty="0"/>
              <a:t>Member Donated Club Awards</a:t>
            </a:r>
            <a:endParaRPr lang="en-AU" dirty="0"/>
          </a:p>
        </p:txBody>
      </p:sp>
      <p:sp>
        <p:nvSpPr>
          <p:cNvPr id="3" name="Content Placeholder 2"/>
          <p:cNvSpPr>
            <a:spLocks noGrp="1"/>
          </p:cNvSpPr>
          <p:nvPr>
            <p:ph idx="1"/>
          </p:nvPr>
        </p:nvSpPr>
        <p:spPr>
          <a:xfrm>
            <a:off x="457200" y="1052736"/>
            <a:ext cx="8363272" cy="5805264"/>
          </a:xfrm>
        </p:spPr>
        <p:txBody>
          <a:bodyPr>
            <a:normAutofit/>
          </a:bodyPr>
          <a:lstStyle/>
          <a:p>
            <a:pPr marL="0" indent="0">
              <a:buNone/>
            </a:pPr>
            <a:r>
              <a:rPr lang="en-AU" u="sng" dirty="0"/>
              <a:t>Member Donated Club Awards – Prints </a:t>
            </a:r>
          </a:p>
          <a:p>
            <a:pPr marL="0" indent="0">
              <a:buNone/>
            </a:pPr>
            <a:endParaRPr lang="en-AU" sz="2400" u="sng" dirty="0"/>
          </a:p>
          <a:p>
            <a:r>
              <a:rPr lang="en-GB" dirty="0">
                <a:effectLst/>
              </a:rPr>
              <a:t>Ian </a:t>
            </a:r>
            <a:r>
              <a:rPr lang="en-GB" dirty="0" err="1">
                <a:effectLst/>
              </a:rPr>
              <a:t>Cust</a:t>
            </a:r>
            <a:r>
              <a:rPr lang="en-GB" dirty="0">
                <a:effectLst/>
              </a:rPr>
              <a:t> Memorial – </a:t>
            </a:r>
            <a:r>
              <a:rPr lang="en-AU" dirty="0">
                <a:effectLst/>
              </a:rPr>
              <a:t>Seascape</a:t>
            </a:r>
            <a:endParaRPr lang="en-AU" dirty="0">
              <a:effectLst/>
              <a:latin typeface="Times New Roman"/>
              <a:ea typeface="Times New Roman"/>
            </a:endParaRPr>
          </a:p>
          <a:p>
            <a:endParaRPr lang="en-GB" dirty="0">
              <a:effectLst/>
            </a:endParaRPr>
          </a:p>
          <a:p>
            <a:r>
              <a:rPr lang="en-AU" dirty="0">
                <a:effectLst/>
              </a:rPr>
              <a:t>Margaret Greenwood – Portrait of a Person(s)</a:t>
            </a:r>
          </a:p>
          <a:p>
            <a:endParaRPr lang="en-AU" dirty="0"/>
          </a:p>
          <a:p>
            <a:r>
              <a:rPr lang="en-AU" dirty="0">
                <a:effectLst/>
              </a:rPr>
              <a:t>Tom Kress – </a:t>
            </a:r>
            <a:r>
              <a:rPr lang="en-GB" dirty="0"/>
              <a:t>Thoroughfare (A trail, path, track, lane, road or highway will be the defining part of the image)</a:t>
            </a:r>
            <a:endParaRPr lang="en-AU" dirty="0">
              <a:effectLst/>
            </a:endParaRPr>
          </a:p>
          <a:p>
            <a:pPr marL="0" indent="0">
              <a:buNone/>
            </a:pPr>
            <a:endParaRPr lang="en-AU" dirty="0">
              <a:effectLst/>
              <a:latin typeface="Times New Roman"/>
              <a:ea typeface="Times New Roman"/>
            </a:endParaRPr>
          </a:p>
          <a:p>
            <a:endParaRPr lang="en-AU" dirty="0"/>
          </a:p>
        </p:txBody>
      </p:sp>
    </p:spTree>
    <p:extLst>
      <p:ext uri="{BB962C8B-B14F-4D97-AF65-F5344CB8AC3E}">
        <p14:creationId xmlns:p14="http://schemas.microsoft.com/office/powerpoint/2010/main" val="37853079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864096"/>
          </a:xfrm>
        </p:spPr>
        <p:txBody>
          <a:bodyPr/>
          <a:lstStyle/>
          <a:p>
            <a:r>
              <a:rPr lang="en-GB" b="1" dirty="0"/>
              <a:t>Member Donated Club Awards</a:t>
            </a:r>
            <a:endParaRPr lang="en-AU" dirty="0"/>
          </a:p>
        </p:txBody>
      </p:sp>
      <p:sp>
        <p:nvSpPr>
          <p:cNvPr id="3" name="Content Placeholder 2"/>
          <p:cNvSpPr>
            <a:spLocks noGrp="1"/>
          </p:cNvSpPr>
          <p:nvPr>
            <p:ph idx="1"/>
          </p:nvPr>
        </p:nvSpPr>
        <p:spPr>
          <a:xfrm>
            <a:off x="457200" y="1052736"/>
            <a:ext cx="8363272" cy="5805264"/>
          </a:xfrm>
        </p:spPr>
        <p:txBody>
          <a:bodyPr>
            <a:normAutofit/>
          </a:bodyPr>
          <a:lstStyle/>
          <a:p>
            <a:pPr marL="0" indent="0">
              <a:buNone/>
            </a:pPr>
            <a:r>
              <a:rPr lang="en-AU" u="sng" dirty="0"/>
              <a:t>Member Donated Club Awards – DPI </a:t>
            </a:r>
          </a:p>
          <a:p>
            <a:pPr marL="0" indent="0">
              <a:buNone/>
            </a:pPr>
            <a:endParaRPr lang="en-AU" sz="2400" u="sng" dirty="0"/>
          </a:p>
          <a:p>
            <a:r>
              <a:rPr lang="en-GB" dirty="0">
                <a:effectLst/>
              </a:rPr>
              <a:t>Kevin Phelan Award – Landscape</a:t>
            </a:r>
            <a:endParaRPr lang="en-AU" dirty="0">
              <a:effectLst/>
              <a:latin typeface="Times New Roman"/>
              <a:ea typeface="Times New Roman"/>
            </a:endParaRPr>
          </a:p>
          <a:p>
            <a:endParaRPr lang="en-GB" dirty="0">
              <a:effectLst/>
            </a:endParaRPr>
          </a:p>
          <a:p>
            <a:r>
              <a:rPr lang="en-GB" dirty="0">
                <a:effectLst/>
              </a:rPr>
              <a:t>Alex </a:t>
            </a:r>
            <a:r>
              <a:rPr lang="en-GB" dirty="0" err="1">
                <a:effectLst/>
              </a:rPr>
              <a:t>vH</a:t>
            </a:r>
            <a:r>
              <a:rPr lang="en-GB" dirty="0">
                <a:effectLst/>
              </a:rPr>
              <a:t> Award – Set Object (Creative Image including a Set Object)</a:t>
            </a:r>
            <a:endParaRPr lang="en-AU" dirty="0">
              <a:effectLst/>
              <a:latin typeface="Times New Roman"/>
              <a:ea typeface="Times New Roman"/>
            </a:endParaRPr>
          </a:p>
          <a:p>
            <a:endParaRPr lang="en-AU" dirty="0"/>
          </a:p>
          <a:p>
            <a:r>
              <a:rPr lang="en-AU" dirty="0"/>
              <a:t>Alan Hilton Award – Portrait of a Dog</a:t>
            </a:r>
          </a:p>
        </p:txBody>
      </p:sp>
    </p:spTree>
    <p:extLst>
      <p:ext uri="{BB962C8B-B14F-4D97-AF65-F5344CB8AC3E}">
        <p14:creationId xmlns:p14="http://schemas.microsoft.com/office/powerpoint/2010/main" val="26367491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864096"/>
          </a:xfrm>
        </p:spPr>
        <p:txBody>
          <a:bodyPr/>
          <a:lstStyle/>
          <a:p>
            <a:r>
              <a:rPr lang="en-GB" b="1" dirty="0"/>
              <a:t>Member Donated Club Awards</a:t>
            </a:r>
            <a:endParaRPr lang="en-AU" dirty="0"/>
          </a:p>
        </p:txBody>
      </p:sp>
      <p:sp>
        <p:nvSpPr>
          <p:cNvPr id="3" name="Content Placeholder 2"/>
          <p:cNvSpPr>
            <a:spLocks noGrp="1"/>
          </p:cNvSpPr>
          <p:nvPr>
            <p:ph idx="1"/>
          </p:nvPr>
        </p:nvSpPr>
        <p:spPr>
          <a:xfrm>
            <a:off x="457200" y="1052736"/>
            <a:ext cx="8363272" cy="5805264"/>
          </a:xfrm>
        </p:spPr>
        <p:txBody>
          <a:bodyPr>
            <a:normAutofit/>
          </a:bodyPr>
          <a:lstStyle/>
          <a:p>
            <a:r>
              <a:rPr lang="en-GB" sz="3000" b="1" dirty="0"/>
              <a:t>President’s Award - </a:t>
            </a:r>
            <a:r>
              <a:rPr lang="en-GB" sz="3000" b="1" i="1" dirty="0"/>
              <a:t>Best Set Subject Print or DPI of the Year</a:t>
            </a:r>
          </a:p>
          <a:p>
            <a:endParaRPr lang="en-GB" sz="800" b="1" i="1" dirty="0"/>
          </a:p>
          <a:p>
            <a:pPr lvl="1"/>
            <a:r>
              <a:rPr lang="en-GB" dirty="0"/>
              <a:t>This award is judged by the Club President as the best from all the monthly Set Subject Prints and Set Subject DPI entries submitted during the monthly competitions throughout the year.</a:t>
            </a:r>
          </a:p>
          <a:p>
            <a:pPr marL="457200" lvl="1" indent="0" algn="ctr">
              <a:buNone/>
            </a:pPr>
            <a:endParaRPr lang="en-AU" dirty="0"/>
          </a:p>
          <a:p>
            <a:pPr marL="457200" lvl="1" indent="0" algn="ctr">
              <a:buNone/>
            </a:pPr>
            <a:r>
              <a:rPr lang="en-GB" dirty="0">
                <a:solidFill>
                  <a:srgbClr val="00B050"/>
                </a:solidFill>
              </a:rPr>
              <a:t>Members do not need to re-submit entries. </a:t>
            </a:r>
            <a:endParaRPr lang="en-AU" dirty="0">
              <a:solidFill>
                <a:srgbClr val="00B050"/>
              </a:solidFill>
            </a:endParaRPr>
          </a:p>
        </p:txBody>
      </p:sp>
    </p:spTree>
    <p:extLst>
      <p:ext uri="{BB962C8B-B14F-4D97-AF65-F5344CB8AC3E}">
        <p14:creationId xmlns:p14="http://schemas.microsoft.com/office/powerpoint/2010/main" val="25477670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864096"/>
          </a:xfrm>
        </p:spPr>
        <p:txBody>
          <a:bodyPr/>
          <a:lstStyle/>
          <a:p>
            <a:r>
              <a:rPr lang="en-GB" b="1" dirty="0"/>
              <a:t>Format &amp; Submission of Entries</a:t>
            </a:r>
            <a:endParaRPr lang="en-AU" dirty="0"/>
          </a:p>
        </p:txBody>
      </p:sp>
      <p:sp>
        <p:nvSpPr>
          <p:cNvPr id="3" name="Content Placeholder 2"/>
          <p:cNvSpPr>
            <a:spLocks noGrp="1"/>
          </p:cNvSpPr>
          <p:nvPr>
            <p:ph idx="1"/>
          </p:nvPr>
        </p:nvSpPr>
        <p:spPr>
          <a:xfrm>
            <a:off x="457200" y="1052736"/>
            <a:ext cx="8363272" cy="5805264"/>
          </a:xfrm>
        </p:spPr>
        <p:txBody>
          <a:bodyPr>
            <a:normAutofit/>
          </a:bodyPr>
          <a:lstStyle/>
          <a:p>
            <a:r>
              <a:rPr lang="en-GB" sz="3000" b="1" dirty="0"/>
              <a:t>Print Entries</a:t>
            </a:r>
          </a:p>
          <a:p>
            <a:endParaRPr lang="en-GB" sz="800" b="1" i="1" dirty="0"/>
          </a:p>
          <a:p>
            <a:pPr lvl="1"/>
            <a:r>
              <a:rPr lang="en-GB" sz="2400" dirty="0"/>
              <a:t>All print entries must be marked with the </a:t>
            </a:r>
            <a:r>
              <a:rPr lang="en-GB" sz="2400" b="1" dirty="0"/>
              <a:t>Competition,</a:t>
            </a:r>
            <a:r>
              <a:rPr lang="en-GB" sz="2400" dirty="0"/>
              <a:t> </a:t>
            </a:r>
            <a:r>
              <a:rPr lang="en-GB" sz="2400" b="1" dirty="0"/>
              <a:t>Member Number </a:t>
            </a:r>
            <a:r>
              <a:rPr lang="en-GB" sz="2400" dirty="0"/>
              <a:t>and </a:t>
            </a:r>
            <a:r>
              <a:rPr lang="en-GB" sz="2400" b="1" dirty="0"/>
              <a:t>Title. </a:t>
            </a:r>
          </a:p>
          <a:p>
            <a:pPr lvl="1"/>
            <a:endParaRPr lang="en-AU" sz="2400" dirty="0"/>
          </a:p>
          <a:p>
            <a:pPr lvl="1"/>
            <a:r>
              <a:rPr lang="en-GB" sz="2400" dirty="0"/>
              <a:t>Prints should conform to the size formats outlined in Para 8.1 of the ‘Essendon Camera Club Competition Rules’</a:t>
            </a:r>
          </a:p>
          <a:p>
            <a:pPr lvl="1"/>
            <a:endParaRPr lang="en-GB" sz="2400" dirty="0"/>
          </a:p>
          <a:p>
            <a:pPr lvl="1"/>
            <a:r>
              <a:rPr lang="en-GB" sz="2400" dirty="0"/>
              <a:t>Print entries must have a DPI version submitted electronically using ‘Photo Contest Pro’ by </a:t>
            </a:r>
            <a:r>
              <a:rPr lang="en-GB" sz="2400" dirty="0">
                <a:solidFill>
                  <a:srgbClr val="0070C0"/>
                </a:solidFill>
              </a:rPr>
              <a:t>midnight Saturday 9th November</a:t>
            </a:r>
            <a:r>
              <a:rPr lang="en-GB" sz="2400" dirty="0"/>
              <a:t>.  Prints are then to be handed to the Competition Secretary by 8:00pm on the club night 11th November.</a:t>
            </a:r>
            <a:endParaRPr lang="en-AU" sz="2400" b="1" i="1" dirty="0"/>
          </a:p>
        </p:txBody>
      </p:sp>
    </p:spTree>
    <p:extLst>
      <p:ext uri="{BB962C8B-B14F-4D97-AF65-F5344CB8AC3E}">
        <p14:creationId xmlns:p14="http://schemas.microsoft.com/office/powerpoint/2010/main" val="1480136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864096"/>
          </a:xfrm>
        </p:spPr>
        <p:txBody>
          <a:bodyPr/>
          <a:lstStyle/>
          <a:p>
            <a:r>
              <a:rPr lang="en-GB" b="1" dirty="0"/>
              <a:t>Format &amp; Submission of Entries</a:t>
            </a:r>
            <a:endParaRPr lang="en-AU" dirty="0"/>
          </a:p>
        </p:txBody>
      </p:sp>
      <p:sp>
        <p:nvSpPr>
          <p:cNvPr id="3" name="Content Placeholder 2"/>
          <p:cNvSpPr>
            <a:spLocks noGrp="1"/>
          </p:cNvSpPr>
          <p:nvPr>
            <p:ph idx="1"/>
          </p:nvPr>
        </p:nvSpPr>
        <p:spPr>
          <a:xfrm>
            <a:off x="457200" y="1052736"/>
            <a:ext cx="8363272" cy="5805264"/>
          </a:xfrm>
        </p:spPr>
        <p:txBody>
          <a:bodyPr>
            <a:normAutofit/>
          </a:bodyPr>
          <a:lstStyle/>
          <a:p>
            <a:r>
              <a:rPr lang="en-GB" sz="3000" b="1" dirty="0"/>
              <a:t>DPI Entries</a:t>
            </a:r>
          </a:p>
          <a:p>
            <a:endParaRPr lang="en-GB" sz="800" b="1" i="1" dirty="0"/>
          </a:p>
          <a:p>
            <a:pPr lvl="1"/>
            <a:r>
              <a:rPr lang="en-GB" dirty="0"/>
              <a:t>Entries should conform to the size and file formats outlined in Para 8.2 of the ‘</a:t>
            </a:r>
            <a:r>
              <a:rPr lang="en-GB" dirty="0" err="1"/>
              <a:t>Essendon</a:t>
            </a:r>
            <a:r>
              <a:rPr lang="en-GB" dirty="0"/>
              <a:t> Camera Club Competition Rules’.  Maximum of 1920 x 1080 pixels. </a:t>
            </a:r>
          </a:p>
          <a:p>
            <a:pPr marL="457200" lvl="1" indent="0">
              <a:buNone/>
            </a:pPr>
            <a:endParaRPr lang="en-GB" sz="2400" dirty="0"/>
          </a:p>
          <a:p>
            <a:pPr lvl="1"/>
            <a:r>
              <a:rPr lang="en-GB" dirty="0"/>
              <a:t>Submit your DPI entries electronically using ‘Photo Contest Pro’ by </a:t>
            </a:r>
            <a:r>
              <a:rPr lang="en-GB" dirty="0">
                <a:solidFill>
                  <a:srgbClr val="0070C0"/>
                </a:solidFill>
              </a:rPr>
              <a:t>midnight Saturday 9th November</a:t>
            </a:r>
            <a:r>
              <a:rPr lang="en-GB" dirty="0"/>
              <a:t>.</a:t>
            </a:r>
            <a:endParaRPr lang="en-AU" sz="4000" dirty="0"/>
          </a:p>
        </p:txBody>
      </p:sp>
    </p:spTree>
    <p:extLst>
      <p:ext uri="{BB962C8B-B14F-4D97-AF65-F5344CB8AC3E}">
        <p14:creationId xmlns:p14="http://schemas.microsoft.com/office/powerpoint/2010/main" val="15381916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22714"/>
          </a:xfrm>
        </p:spPr>
        <p:txBody>
          <a:bodyPr/>
          <a:lstStyle/>
          <a:p>
            <a:r>
              <a:rPr lang="en-AU" dirty="0"/>
              <a:t>Good Luck!</a:t>
            </a:r>
          </a:p>
        </p:txBody>
      </p:sp>
    </p:spTree>
    <p:extLst>
      <p:ext uri="{BB962C8B-B14F-4D97-AF65-F5344CB8AC3E}">
        <p14:creationId xmlns:p14="http://schemas.microsoft.com/office/powerpoint/2010/main" val="13930496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66130"/>
          </a:xfrm>
        </p:spPr>
        <p:txBody>
          <a:bodyPr>
            <a:normAutofit fontScale="90000"/>
          </a:bodyPr>
          <a:lstStyle/>
          <a:p>
            <a:r>
              <a:rPr lang="en-GB" b="1" dirty="0"/>
              <a:t>Club Aggregate Awards</a:t>
            </a:r>
            <a:br>
              <a:rPr lang="en-GB" b="1" dirty="0"/>
            </a:br>
            <a:endParaRPr lang="en-AU"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776909115"/>
              </p:ext>
            </p:extLst>
          </p:nvPr>
        </p:nvGraphicFramePr>
        <p:xfrm>
          <a:off x="1115617" y="1844822"/>
          <a:ext cx="6840758" cy="3518106"/>
        </p:xfrm>
        <a:graphic>
          <a:graphicData uri="http://schemas.openxmlformats.org/drawingml/2006/table">
            <a:tbl>
              <a:tblPr firstRow="1" firstCol="1" bandRow="1">
                <a:tableStyleId>{5C22544A-7EE6-4342-B048-85BDC9FD1C3A}</a:tableStyleId>
              </a:tblPr>
              <a:tblGrid>
                <a:gridCol w="5083582">
                  <a:extLst>
                    <a:ext uri="{9D8B030D-6E8A-4147-A177-3AD203B41FA5}">
                      <a16:colId xmlns:a16="http://schemas.microsoft.com/office/drawing/2014/main" val="20000"/>
                    </a:ext>
                  </a:extLst>
                </a:gridCol>
                <a:gridCol w="584731">
                  <a:extLst>
                    <a:ext uri="{9D8B030D-6E8A-4147-A177-3AD203B41FA5}">
                      <a16:colId xmlns:a16="http://schemas.microsoft.com/office/drawing/2014/main" val="20001"/>
                    </a:ext>
                  </a:extLst>
                </a:gridCol>
                <a:gridCol w="599647">
                  <a:extLst>
                    <a:ext uri="{9D8B030D-6E8A-4147-A177-3AD203B41FA5}">
                      <a16:colId xmlns:a16="http://schemas.microsoft.com/office/drawing/2014/main" val="20002"/>
                    </a:ext>
                  </a:extLst>
                </a:gridCol>
                <a:gridCol w="572798">
                  <a:extLst>
                    <a:ext uri="{9D8B030D-6E8A-4147-A177-3AD203B41FA5}">
                      <a16:colId xmlns:a16="http://schemas.microsoft.com/office/drawing/2014/main" val="20003"/>
                    </a:ext>
                  </a:extLst>
                </a:gridCol>
              </a:tblGrid>
              <a:tr h="586351">
                <a:tc>
                  <a:txBody>
                    <a:bodyPr/>
                    <a:lstStyle/>
                    <a:p>
                      <a:pPr>
                        <a:lnSpc>
                          <a:spcPct val="125000"/>
                        </a:lnSpc>
                        <a:spcBef>
                          <a:spcPts val="720"/>
                        </a:spcBef>
                        <a:spcAft>
                          <a:spcPts val="720"/>
                        </a:spcAft>
                      </a:pPr>
                      <a:r>
                        <a:rPr lang="en-GB" sz="2000" dirty="0">
                          <a:effectLst/>
                        </a:rPr>
                        <a:t>Open Large Print Aggregate</a:t>
                      </a:r>
                      <a:endParaRPr lang="en-AU" sz="2000" dirty="0">
                        <a:effectLst/>
                        <a:latin typeface="Times New Roman"/>
                        <a:ea typeface="Times New Roman"/>
                      </a:endParaRPr>
                    </a:p>
                  </a:txBody>
                  <a:tcPr marL="68580" marR="68580" marT="0" marB="0"/>
                </a:tc>
                <a:tc>
                  <a:txBody>
                    <a:bodyPr/>
                    <a:lstStyle/>
                    <a:p>
                      <a:pPr algn="ctr">
                        <a:lnSpc>
                          <a:spcPct val="125000"/>
                        </a:lnSpc>
                        <a:spcBef>
                          <a:spcPts val="720"/>
                        </a:spcBef>
                        <a:spcAft>
                          <a:spcPts val="720"/>
                        </a:spcAft>
                      </a:pPr>
                      <a:r>
                        <a:rPr lang="en-GB" sz="2000" b="0" dirty="0">
                          <a:solidFill>
                            <a:schemeClr val="tx1"/>
                          </a:solidFill>
                          <a:effectLst/>
                        </a:rPr>
                        <a:t>1st</a:t>
                      </a:r>
                      <a:endParaRPr lang="en-AU" sz="2000" b="0" dirty="0">
                        <a:solidFill>
                          <a:schemeClr val="tx1"/>
                        </a:solidFill>
                        <a:effectLst/>
                        <a:latin typeface="Times New Roman"/>
                        <a:ea typeface="Times New Roman"/>
                      </a:endParaRPr>
                    </a:p>
                  </a:txBody>
                  <a:tcPr marL="68580" marR="68580" marT="0" marB="0">
                    <a:solidFill>
                      <a:srgbClr val="ECECEC"/>
                    </a:solidFill>
                  </a:tcPr>
                </a:tc>
                <a:tc>
                  <a:txBody>
                    <a:bodyPr/>
                    <a:lstStyle/>
                    <a:p>
                      <a:pPr algn="ctr">
                        <a:lnSpc>
                          <a:spcPct val="125000"/>
                        </a:lnSpc>
                        <a:spcBef>
                          <a:spcPts val="720"/>
                        </a:spcBef>
                        <a:spcAft>
                          <a:spcPts val="720"/>
                        </a:spcAft>
                      </a:pPr>
                      <a:r>
                        <a:rPr lang="en-GB" sz="2000" b="0" dirty="0">
                          <a:solidFill>
                            <a:schemeClr val="tx1"/>
                          </a:solidFill>
                          <a:effectLst/>
                        </a:rPr>
                        <a:t>2nd</a:t>
                      </a:r>
                      <a:endParaRPr lang="en-AU" sz="2000" b="0" dirty="0">
                        <a:solidFill>
                          <a:schemeClr val="tx1"/>
                        </a:solidFill>
                        <a:effectLst/>
                        <a:latin typeface="Times New Roman"/>
                        <a:ea typeface="Times New Roman"/>
                      </a:endParaRPr>
                    </a:p>
                  </a:txBody>
                  <a:tcPr marL="68580" marR="68580" marT="0" marB="0">
                    <a:solidFill>
                      <a:srgbClr val="ECECEC"/>
                    </a:solidFill>
                  </a:tcPr>
                </a:tc>
                <a:tc>
                  <a:txBody>
                    <a:bodyPr/>
                    <a:lstStyle/>
                    <a:p>
                      <a:pPr algn="ctr">
                        <a:lnSpc>
                          <a:spcPct val="125000"/>
                        </a:lnSpc>
                        <a:spcBef>
                          <a:spcPts val="720"/>
                        </a:spcBef>
                        <a:spcAft>
                          <a:spcPts val="720"/>
                        </a:spcAft>
                      </a:pPr>
                      <a:r>
                        <a:rPr lang="en-GB" sz="2000" b="0" dirty="0">
                          <a:solidFill>
                            <a:schemeClr val="tx1"/>
                          </a:solidFill>
                          <a:effectLst/>
                        </a:rPr>
                        <a:t>3rd</a:t>
                      </a:r>
                      <a:endParaRPr lang="en-AU" sz="2000" b="0" dirty="0">
                        <a:solidFill>
                          <a:schemeClr val="tx1"/>
                        </a:solidFill>
                        <a:effectLst/>
                        <a:latin typeface="Times New Roman"/>
                        <a:ea typeface="Times New Roman"/>
                      </a:endParaRPr>
                    </a:p>
                  </a:txBody>
                  <a:tcPr marL="68580" marR="68580" marT="0" marB="0">
                    <a:solidFill>
                      <a:srgbClr val="ECECEC"/>
                    </a:solidFill>
                  </a:tcPr>
                </a:tc>
                <a:extLst>
                  <a:ext uri="{0D108BD9-81ED-4DB2-BD59-A6C34878D82A}">
                    <a16:rowId xmlns:a16="http://schemas.microsoft.com/office/drawing/2014/main" val="10000"/>
                  </a:ext>
                </a:extLst>
              </a:tr>
              <a:tr h="586351">
                <a:tc>
                  <a:txBody>
                    <a:bodyPr/>
                    <a:lstStyle/>
                    <a:p>
                      <a:pPr>
                        <a:lnSpc>
                          <a:spcPct val="125000"/>
                        </a:lnSpc>
                        <a:spcBef>
                          <a:spcPts val="720"/>
                        </a:spcBef>
                        <a:spcAft>
                          <a:spcPts val="720"/>
                        </a:spcAft>
                      </a:pPr>
                      <a:r>
                        <a:rPr lang="en-GB" sz="2000" dirty="0">
                          <a:effectLst/>
                        </a:rPr>
                        <a:t>Open Small Print Aggregate</a:t>
                      </a:r>
                      <a:endParaRPr lang="en-AU" sz="2000" dirty="0">
                        <a:effectLst/>
                        <a:latin typeface="Times New Roman"/>
                        <a:ea typeface="Times New Roman"/>
                      </a:endParaRPr>
                    </a:p>
                  </a:txBody>
                  <a:tcPr marL="68580" marR="68580" marT="0" marB="0"/>
                </a:tc>
                <a:tc>
                  <a:txBody>
                    <a:bodyPr/>
                    <a:lstStyle/>
                    <a:p>
                      <a:pPr algn="ctr">
                        <a:lnSpc>
                          <a:spcPct val="125000"/>
                        </a:lnSpc>
                        <a:spcBef>
                          <a:spcPts val="720"/>
                        </a:spcBef>
                        <a:spcAft>
                          <a:spcPts val="720"/>
                        </a:spcAft>
                      </a:pPr>
                      <a:r>
                        <a:rPr lang="en-GB" sz="2000">
                          <a:effectLst/>
                        </a:rPr>
                        <a:t>1st</a:t>
                      </a:r>
                      <a:endParaRPr lang="en-AU" sz="2000">
                        <a:effectLst/>
                        <a:latin typeface="Times New Roman"/>
                        <a:ea typeface="Times New Roman"/>
                      </a:endParaRPr>
                    </a:p>
                  </a:txBody>
                  <a:tcPr marL="68580" marR="68580" marT="0" marB="0"/>
                </a:tc>
                <a:tc>
                  <a:txBody>
                    <a:bodyPr/>
                    <a:lstStyle/>
                    <a:p>
                      <a:pPr algn="ctr">
                        <a:lnSpc>
                          <a:spcPct val="125000"/>
                        </a:lnSpc>
                        <a:spcBef>
                          <a:spcPts val="720"/>
                        </a:spcBef>
                        <a:spcAft>
                          <a:spcPts val="720"/>
                        </a:spcAft>
                      </a:pPr>
                      <a:r>
                        <a:rPr lang="en-AU" sz="2000" dirty="0">
                          <a:effectLst/>
                          <a:latin typeface="Times New Roman"/>
                          <a:ea typeface="Times New Roman"/>
                        </a:rPr>
                        <a:t>-</a:t>
                      </a:r>
                    </a:p>
                  </a:txBody>
                  <a:tcPr marL="68580" marR="68580" marT="0" marB="0"/>
                </a:tc>
                <a:tc>
                  <a:txBody>
                    <a:bodyPr/>
                    <a:lstStyle/>
                    <a:p>
                      <a:pPr algn="ctr">
                        <a:lnSpc>
                          <a:spcPct val="125000"/>
                        </a:lnSpc>
                        <a:spcBef>
                          <a:spcPts val="720"/>
                        </a:spcBef>
                        <a:spcAft>
                          <a:spcPts val="720"/>
                        </a:spcAft>
                      </a:pPr>
                      <a:r>
                        <a:rPr lang="en-AU" sz="2000" dirty="0">
                          <a:effectLst/>
                          <a:latin typeface="Times New Roman"/>
                          <a:ea typeface="Times New Roman"/>
                        </a:rPr>
                        <a:t>-</a:t>
                      </a:r>
                    </a:p>
                  </a:txBody>
                  <a:tcPr marL="68580" marR="68580" marT="0" marB="0"/>
                </a:tc>
                <a:extLst>
                  <a:ext uri="{0D108BD9-81ED-4DB2-BD59-A6C34878D82A}">
                    <a16:rowId xmlns:a16="http://schemas.microsoft.com/office/drawing/2014/main" val="10001"/>
                  </a:ext>
                </a:extLst>
              </a:tr>
              <a:tr h="586351">
                <a:tc>
                  <a:txBody>
                    <a:bodyPr/>
                    <a:lstStyle/>
                    <a:p>
                      <a:pPr>
                        <a:lnSpc>
                          <a:spcPct val="125000"/>
                        </a:lnSpc>
                        <a:spcBef>
                          <a:spcPts val="720"/>
                        </a:spcBef>
                        <a:spcAft>
                          <a:spcPts val="720"/>
                        </a:spcAft>
                      </a:pPr>
                      <a:r>
                        <a:rPr lang="en-GB" sz="2000" dirty="0">
                          <a:effectLst/>
                        </a:rPr>
                        <a:t>Open Experienced DPI Aggregate</a:t>
                      </a:r>
                      <a:endParaRPr lang="en-AU" sz="2000" dirty="0">
                        <a:effectLst/>
                        <a:latin typeface="Times New Roman"/>
                        <a:ea typeface="Times New Roman"/>
                      </a:endParaRPr>
                    </a:p>
                  </a:txBody>
                  <a:tcPr marL="68580" marR="68580" marT="0" marB="0"/>
                </a:tc>
                <a:tc>
                  <a:txBody>
                    <a:bodyPr/>
                    <a:lstStyle/>
                    <a:p>
                      <a:pPr algn="ctr">
                        <a:lnSpc>
                          <a:spcPct val="125000"/>
                        </a:lnSpc>
                        <a:spcBef>
                          <a:spcPts val="720"/>
                        </a:spcBef>
                        <a:spcAft>
                          <a:spcPts val="720"/>
                        </a:spcAft>
                      </a:pPr>
                      <a:r>
                        <a:rPr lang="en-GB" sz="2000" dirty="0">
                          <a:effectLst/>
                        </a:rPr>
                        <a:t>1st</a:t>
                      </a:r>
                      <a:endParaRPr lang="en-AU" sz="2000" dirty="0">
                        <a:effectLst/>
                        <a:latin typeface="Times New Roman"/>
                        <a:ea typeface="Times New Roman"/>
                      </a:endParaRPr>
                    </a:p>
                  </a:txBody>
                  <a:tcPr marL="68580" marR="68580" marT="0" marB="0"/>
                </a:tc>
                <a:tc>
                  <a:txBody>
                    <a:bodyPr/>
                    <a:lstStyle/>
                    <a:p>
                      <a:pPr algn="ctr">
                        <a:lnSpc>
                          <a:spcPct val="125000"/>
                        </a:lnSpc>
                        <a:spcBef>
                          <a:spcPts val="720"/>
                        </a:spcBef>
                        <a:spcAft>
                          <a:spcPts val="720"/>
                        </a:spcAft>
                      </a:pPr>
                      <a:r>
                        <a:rPr lang="en-GB" sz="2000" dirty="0">
                          <a:effectLst/>
                        </a:rPr>
                        <a:t>2nd</a:t>
                      </a:r>
                      <a:endParaRPr lang="en-AU" sz="2000" dirty="0">
                        <a:effectLst/>
                        <a:latin typeface="Times New Roman"/>
                        <a:ea typeface="Times New Roman"/>
                      </a:endParaRPr>
                    </a:p>
                  </a:txBody>
                  <a:tcPr marL="68580" marR="68580" marT="0" marB="0"/>
                </a:tc>
                <a:tc>
                  <a:txBody>
                    <a:bodyPr/>
                    <a:lstStyle/>
                    <a:p>
                      <a:pPr algn="ctr">
                        <a:lnSpc>
                          <a:spcPct val="125000"/>
                        </a:lnSpc>
                        <a:spcBef>
                          <a:spcPts val="720"/>
                        </a:spcBef>
                        <a:spcAft>
                          <a:spcPts val="720"/>
                        </a:spcAft>
                      </a:pPr>
                      <a:r>
                        <a:rPr lang="en-GB" sz="2000" dirty="0">
                          <a:effectLst/>
                        </a:rPr>
                        <a:t>3rd</a:t>
                      </a:r>
                      <a:endParaRPr lang="en-AU" sz="2000" dirty="0">
                        <a:effectLst/>
                        <a:latin typeface="Times New Roman"/>
                        <a:ea typeface="Times New Roman"/>
                      </a:endParaRPr>
                    </a:p>
                  </a:txBody>
                  <a:tcPr marL="68580" marR="68580" marT="0" marB="0"/>
                </a:tc>
                <a:extLst>
                  <a:ext uri="{0D108BD9-81ED-4DB2-BD59-A6C34878D82A}">
                    <a16:rowId xmlns:a16="http://schemas.microsoft.com/office/drawing/2014/main" val="10004"/>
                  </a:ext>
                </a:extLst>
              </a:tr>
              <a:tr h="586351">
                <a:tc>
                  <a:txBody>
                    <a:bodyPr/>
                    <a:lstStyle/>
                    <a:p>
                      <a:pPr>
                        <a:lnSpc>
                          <a:spcPct val="125000"/>
                        </a:lnSpc>
                        <a:spcBef>
                          <a:spcPts val="720"/>
                        </a:spcBef>
                        <a:spcAft>
                          <a:spcPts val="720"/>
                        </a:spcAft>
                      </a:pPr>
                      <a:r>
                        <a:rPr lang="en-AU" sz="2000" dirty="0">
                          <a:effectLst/>
                          <a:latin typeface="Calibri" panose="020F0502020204030204" pitchFamily="34" charset="0"/>
                          <a:ea typeface="Times New Roman"/>
                        </a:rPr>
                        <a:t>Open Intermediate DPI Aggregate</a:t>
                      </a:r>
                    </a:p>
                  </a:txBody>
                  <a:tcPr marL="68580" marR="68580" marT="0" marB="0"/>
                </a:tc>
                <a:tc>
                  <a:txBody>
                    <a:bodyPr/>
                    <a:lstStyle/>
                    <a:p>
                      <a:pPr algn="ctr">
                        <a:lnSpc>
                          <a:spcPct val="125000"/>
                        </a:lnSpc>
                        <a:spcBef>
                          <a:spcPts val="720"/>
                        </a:spcBef>
                        <a:spcAft>
                          <a:spcPts val="720"/>
                        </a:spcAft>
                      </a:pPr>
                      <a:r>
                        <a:rPr lang="en-GB" sz="2000" dirty="0">
                          <a:effectLst/>
                        </a:rPr>
                        <a:t>1st</a:t>
                      </a:r>
                      <a:endParaRPr lang="en-AU" sz="2000" dirty="0">
                        <a:effectLst/>
                        <a:latin typeface="Times New Roman"/>
                        <a:ea typeface="Times New Roman"/>
                      </a:endParaRPr>
                    </a:p>
                  </a:txBody>
                  <a:tcPr marL="68580" marR="68580" marT="0" marB="0"/>
                </a:tc>
                <a:tc>
                  <a:txBody>
                    <a:bodyPr/>
                    <a:lstStyle/>
                    <a:p>
                      <a:pPr algn="ctr">
                        <a:lnSpc>
                          <a:spcPct val="125000"/>
                        </a:lnSpc>
                        <a:spcBef>
                          <a:spcPts val="720"/>
                        </a:spcBef>
                        <a:spcAft>
                          <a:spcPts val="720"/>
                        </a:spcAft>
                      </a:pPr>
                      <a:r>
                        <a:rPr lang="en-GB" sz="2000" dirty="0">
                          <a:effectLst/>
                        </a:rPr>
                        <a:t>2nd</a:t>
                      </a:r>
                      <a:endParaRPr lang="en-AU" sz="2000" dirty="0">
                        <a:effectLst/>
                        <a:latin typeface="Times New Roman"/>
                        <a:ea typeface="Times New Roman"/>
                      </a:endParaRPr>
                    </a:p>
                  </a:txBody>
                  <a:tcPr marL="68580" marR="68580" marT="0" marB="0"/>
                </a:tc>
                <a:tc>
                  <a:txBody>
                    <a:bodyPr/>
                    <a:lstStyle/>
                    <a:p>
                      <a:pPr algn="ctr">
                        <a:lnSpc>
                          <a:spcPct val="125000"/>
                        </a:lnSpc>
                        <a:spcBef>
                          <a:spcPts val="720"/>
                        </a:spcBef>
                        <a:spcAft>
                          <a:spcPts val="720"/>
                        </a:spcAft>
                      </a:pPr>
                      <a:r>
                        <a:rPr lang="en-GB" sz="2000" dirty="0">
                          <a:effectLst/>
                        </a:rPr>
                        <a:t>3rd</a:t>
                      </a:r>
                      <a:endParaRPr lang="en-AU" sz="2000" dirty="0">
                        <a:effectLst/>
                        <a:latin typeface="Times New Roman"/>
                        <a:ea typeface="Times New Roman"/>
                      </a:endParaRPr>
                    </a:p>
                  </a:txBody>
                  <a:tcPr marL="68580" marR="68580" marT="0" marB="0"/>
                </a:tc>
                <a:extLst>
                  <a:ext uri="{0D108BD9-81ED-4DB2-BD59-A6C34878D82A}">
                    <a16:rowId xmlns:a16="http://schemas.microsoft.com/office/drawing/2014/main" val="10005"/>
                  </a:ext>
                </a:extLst>
              </a:tr>
              <a:tr h="586351">
                <a:tc>
                  <a:txBody>
                    <a:bodyPr/>
                    <a:lstStyle/>
                    <a:p>
                      <a:pPr>
                        <a:lnSpc>
                          <a:spcPct val="125000"/>
                        </a:lnSpc>
                        <a:spcBef>
                          <a:spcPts val="720"/>
                        </a:spcBef>
                        <a:spcAft>
                          <a:spcPts val="720"/>
                        </a:spcAft>
                      </a:pPr>
                      <a:r>
                        <a:rPr lang="en-GB" sz="2000" dirty="0">
                          <a:effectLst/>
                        </a:rPr>
                        <a:t>Set Subject Print Aggregate</a:t>
                      </a:r>
                      <a:endParaRPr lang="en-AU" sz="2000" dirty="0">
                        <a:effectLst/>
                        <a:latin typeface="Times New Roman"/>
                        <a:ea typeface="Times New Roman"/>
                      </a:endParaRPr>
                    </a:p>
                  </a:txBody>
                  <a:tcPr marL="68580" marR="68580" marT="0" marB="0"/>
                </a:tc>
                <a:tc>
                  <a:txBody>
                    <a:bodyPr/>
                    <a:lstStyle/>
                    <a:p>
                      <a:pPr algn="ctr">
                        <a:lnSpc>
                          <a:spcPct val="125000"/>
                        </a:lnSpc>
                        <a:spcBef>
                          <a:spcPts val="720"/>
                        </a:spcBef>
                        <a:spcAft>
                          <a:spcPts val="720"/>
                        </a:spcAft>
                      </a:pPr>
                      <a:r>
                        <a:rPr lang="en-GB" sz="2000" dirty="0">
                          <a:effectLst/>
                        </a:rPr>
                        <a:t>1st</a:t>
                      </a:r>
                      <a:endParaRPr lang="en-AU" sz="2000" dirty="0">
                        <a:effectLst/>
                        <a:latin typeface="Times New Roman"/>
                        <a:ea typeface="Times New Roman"/>
                      </a:endParaRPr>
                    </a:p>
                  </a:txBody>
                  <a:tcPr marL="68580" marR="68580" marT="0" marB="0"/>
                </a:tc>
                <a:tc>
                  <a:txBody>
                    <a:bodyPr/>
                    <a:lstStyle/>
                    <a:p>
                      <a:pPr algn="ctr">
                        <a:lnSpc>
                          <a:spcPct val="125000"/>
                        </a:lnSpc>
                        <a:spcBef>
                          <a:spcPts val="720"/>
                        </a:spcBef>
                        <a:spcAft>
                          <a:spcPts val="720"/>
                        </a:spcAft>
                      </a:pPr>
                      <a:r>
                        <a:rPr lang="en-GB" sz="2000">
                          <a:effectLst/>
                        </a:rPr>
                        <a:t>2nd</a:t>
                      </a:r>
                      <a:endParaRPr lang="en-AU" sz="2000">
                        <a:effectLst/>
                        <a:latin typeface="Times New Roman"/>
                        <a:ea typeface="Times New Roman"/>
                      </a:endParaRPr>
                    </a:p>
                  </a:txBody>
                  <a:tcPr marL="68580" marR="68580" marT="0" marB="0"/>
                </a:tc>
                <a:tc>
                  <a:txBody>
                    <a:bodyPr/>
                    <a:lstStyle/>
                    <a:p>
                      <a:pPr algn="ctr">
                        <a:lnSpc>
                          <a:spcPct val="125000"/>
                        </a:lnSpc>
                        <a:spcBef>
                          <a:spcPts val="720"/>
                        </a:spcBef>
                        <a:spcAft>
                          <a:spcPts val="720"/>
                        </a:spcAft>
                      </a:pPr>
                      <a:r>
                        <a:rPr lang="en-GB" sz="2000">
                          <a:effectLst/>
                        </a:rPr>
                        <a:t>3rd</a:t>
                      </a:r>
                      <a:endParaRPr lang="en-AU" sz="2000">
                        <a:effectLst/>
                        <a:latin typeface="Times New Roman"/>
                        <a:ea typeface="Times New Roman"/>
                      </a:endParaRPr>
                    </a:p>
                  </a:txBody>
                  <a:tcPr marL="68580" marR="68580" marT="0" marB="0"/>
                </a:tc>
                <a:extLst>
                  <a:ext uri="{0D108BD9-81ED-4DB2-BD59-A6C34878D82A}">
                    <a16:rowId xmlns:a16="http://schemas.microsoft.com/office/drawing/2014/main" val="10006"/>
                  </a:ext>
                </a:extLst>
              </a:tr>
              <a:tr h="586351">
                <a:tc>
                  <a:txBody>
                    <a:bodyPr/>
                    <a:lstStyle/>
                    <a:p>
                      <a:pPr>
                        <a:lnSpc>
                          <a:spcPct val="125000"/>
                        </a:lnSpc>
                        <a:spcBef>
                          <a:spcPts val="720"/>
                        </a:spcBef>
                        <a:spcAft>
                          <a:spcPts val="720"/>
                        </a:spcAft>
                      </a:pPr>
                      <a:r>
                        <a:rPr lang="en-AU" sz="2000" dirty="0">
                          <a:effectLst/>
                          <a:latin typeface="Times New Roman"/>
                          <a:ea typeface="Times New Roman"/>
                        </a:rPr>
                        <a:t>Set Subject DPI Aggregate</a:t>
                      </a:r>
                    </a:p>
                  </a:txBody>
                  <a:tcPr marL="68580" marR="68580" marT="0" marB="0"/>
                </a:tc>
                <a:tc>
                  <a:txBody>
                    <a:bodyPr/>
                    <a:lstStyle/>
                    <a:p>
                      <a:pPr algn="ctr">
                        <a:lnSpc>
                          <a:spcPct val="125000"/>
                        </a:lnSpc>
                        <a:spcBef>
                          <a:spcPts val="720"/>
                        </a:spcBef>
                        <a:spcAft>
                          <a:spcPts val="720"/>
                        </a:spcAft>
                      </a:pPr>
                      <a:r>
                        <a:rPr lang="en-AU" sz="2000" dirty="0">
                          <a:effectLst/>
                          <a:latin typeface="+mn-lt"/>
                          <a:ea typeface="Times New Roman"/>
                        </a:rPr>
                        <a:t>1st</a:t>
                      </a:r>
                    </a:p>
                  </a:txBody>
                  <a:tcPr marL="68580" marR="68580" marT="0" marB="0"/>
                </a:tc>
                <a:tc>
                  <a:txBody>
                    <a:bodyPr/>
                    <a:lstStyle/>
                    <a:p>
                      <a:pPr algn="ctr">
                        <a:lnSpc>
                          <a:spcPct val="125000"/>
                        </a:lnSpc>
                        <a:spcBef>
                          <a:spcPts val="720"/>
                        </a:spcBef>
                        <a:spcAft>
                          <a:spcPts val="720"/>
                        </a:spcAft>
                      </a:pPr>
                      <a:r>
                        <a:rPr lang="en-AU" sz="2000" dirty="0">
                          <a:effectLst/>
                          <a:latin typeface="+mn-lt"/>
                          <a:ea typeface="Times New Roman"/>
                        </a:rPr>
                        <a:t>2nd</a:t>
                      </a:r>
                    </a:p>
                  </a:txBody>
                  <a:tcPr marL="68580" marR="68580" marT="0" marB="0"/>
                </a:tc>
                <a:tc>
                  <a:txBody>
                    <a:bodyPr/>
                    <a:lstStyle/>
                    <a:p>
                      <a:pPr algn="ctr">
                        <a:lnSpc>
                          <a:spcPct val="125000"/>
                        </a:lnSpc>
                        <a:spcBef>
                          <a:spcPts val="720"/>
                        </a:spcBef>
                        <a:spcAft>
                          <a:spcPts val="720"/>
                        </a:spcAft>
                      </a:pPr>
                      <a:r>
                        <a:rPr lang="en-AU" sz="2000" dirty="0">
                          <a:effectLst/>
                          <a:latin typeface="+mn-lt"/>
                          <a:ea typeface="Times New Roman"/>
                        </a:rPr>
                        <a:t>3rd</a:t>
                      </a:r>
                    </a:p>
                  </a:txBody>
                  <a:tcPr marL="68580" marR="68580" marT="0" marB="0"/>
                </a:tc>
                <a:extLst>
                  <a:ext uri="{0D108BD9-81ED-4DB2-BD59-A6C34878D82A}">
                    <a16:rowId xmlns:a16="http://schemas.microsoft.com/office/drawing/2014/main" val="10007"/>
                  </a:ext>
                </a:extLst>
              </a:tr>
            </a:tbl>
          </a:graphicData>
        </a:graphic>
      </p:graphicFrame>
      <p:sp>
        <p:nvSpPr>
          <p:cNvPr id="3" name="TextBox 2">
            <a:extLst>
              <a:ext uri="{FF2B5EF4-FFF2-40B4-BE49-F238E27FC236}">
                <a16:creationId xmlns:a16="http://schemas.microsoft.com/office/drawing/2014/main" id="{2A3443F5-5652-4C37-85ED-FA9CE3316052}"/>
              </a:ext>
            </a:extLst>
          </p:cNvPr>
          <p:cNvSpPr txBox="1"/>
          <p:nvPr/>
        </p:nvSpPr>
        <p:spPr>
          <a:xfrm>
            <a:off x="1115616" y="5661248"/>
            <a:ext cx="6840758" cy="369332"/>
          </a:xfrm>
          <a:prstGeom prst="rect">
            <a:avLst/>
          </a:prstGeom>
          <a:noFill/>
        </p:spPr>
        <p:txBody>
          <a:bodyPr wrap="square" rtlCol="0">
            <a:spAutoFit/>
          </a:bodyPr>
          <a:lstStyle/>
          <a:p>
            <a:pPr algn="ctr"/>
            <a:r>
              <a:rPr lang="en-GB" b="1" dirty="0">
                <a:solidFill>
                  <a:srgbClr val="00B050"/>
                </a:solidFill>
              </a:rPr>
              <a:t>Members do NOT need to resubmit entries</a:t>
            </a:r>
            <a:endParaRPr lang="en-AU" dirty="0">
              <a:solidFill>
                <a:srgbClr val="00B050"/>
              </a:solidFill>
            </a:endParaRPr>
          </a:p>
        </p:txBody>
      </p:sp>
    </p:spTree>
    <p:extLst>
      <p:ext uri="{BB962C8B-B14F-4D97-AF65-F5344CB8AC3E}">
        <p14:creationId xmlns:p14="http://schemas.microsoft.com/office/powerpoint/2010/main" val="29882931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End of Year Awards</a:t>
            </a:r>
            <a:endParaRPr lang="en-AU" dirty="0"/>
          </a:p>
        </p:txBody>
      </p:sp>
      <p:sp>
        <p:nvSpPr>
          <p:cNvPr id="3" name="Content Placeholder 2"/>
          <p:cNvSpPr>
            <a:spLocks noGrp="1"/>
          </p:cNvSpPr>
          <p:nvPr>
            <p:ph idx="1"/>
          </p:nvPr>
        </p:nvSpPr>
        <p:spPr/>
        <p:txBody>
          <a:bodyPr/>
          <a:lstStyle/>
          <a:p>
            <a:pPr>
              <a:lnSpc>
                <a:spcPct val="200000"/>
              </a:lnSpc>
            </a:pPr>
            <a:r>
              <a:rPr lang="en-GB" b="1" dirty="0"/>
              <a:t>Club Awards </a:t>
            </a:r>
          </a:p>
          <a:p>
            <a:pPr>
              <a:lnSpc>
                <a:spcPct val="200000"/>
              </a:lnSpc>
            </a:pPr>
            <a:r>
              <a:rPr lang="en-GB" b="1" dirty="0"/>
              <a:t>Sponsored Awards </a:t>
            </a:r>
          </a:p>
          <a:p>
            <a:pPr>
              <a:lnSpc>
                <a:spcPct val="200000"/>
              </a:lnSpc>
            </a:pPr>
            <a:r>
              <a:rPr lang="en-GB" b="1" dirty="0"/>
              <a:t>Donated Club and Member Awards</a:t>
            </a:r>
          </a:p>
          <a:p>
            <a:pPr marL="0" indent="0" algn="ctr">
              <a:lnSpc>
                <a:spcPct val="200000"/>
              </a:lnSpc>
              <a:buNone/>
            </a:pPr>
            <a:r>
              <a:rPr lang="en-GB" b="1" dirty="0">
                <a:solidFill>
                  <a:srgbClr val="FF0000"/>
                </a:solidFill>
              </a:rPr>
              <a:t>You do need to individually enter these awards</a:t>
            </a:r>
            <a:endParaRPr lang="en-AU" dirty="0">
              <a:solidFill>
                <a:srgbClr val="FF0000"/>
              </a:solidFill>
            </a:endParaRPr>
          </a:p>
        </p:txBody>
      </p:sp>
    </p:spTree>
    <p:extLst>
      <p:ext uri="{BB962C8B-B14F-4D97-AF65-F5344CB8AC3E}">
        <p14:creationId xmlns:p14="http://schemas.microsoft.com/office/powerpoint/2010/main" val="8909997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864096"/>
          </a:xfrm>
        </p:spPr>
        <p:txBody>
          <a:bodyPr/>
          <a:lstStyle/>
          <a:p>
            <a:r>
              <a:rPr lang="en-GB" b="1" dirty="0"/>
              <a:t>Club Awards</a:t>
            </a:r>
            <a:endParaRPr lang="en-AU" dirty="0"/>
          </a:p>
        </p:txBody>
      </p:sp>
      <p:sp>
        <p:nvSpPr>
          <p:cNvPr id="3" name="Content Placeholder 2"/>
          <p:cNvSpPr>
            <a:spLocks noGrp="1"/>
          </p:cNvSpPr>
          <p:nvPr>
            <p:ph idx="1"/>
          </p:nvPr>
        </p:nvSpPr>
        <p:spPr>
          <a:xfrm>
            <a:off x="457200" y="1008112"/>
            <a:ext cx="8363272" cy="6021288"/>
          </a:xfrm>
        </p:spPr>
        <p:txBody>
          <a:bodyPr>
            <a:normAutofit/>
          </a:bodyPr>
          <a:lstStyle/>
          <a:p>
            <a:r>
              <a:rPr lang="en-AU" sz="3000" b="1" dirty="0"/>
              <a:t>Print of the Year 	</a:t>
            </a:r>
          </a:p>
          <a:p>
            <a:r>
              <a:rPr lang="en-AU" sz="3000" b="1" dirty="0"/>
              <a:t>DPI of the Year 	- Experienced</a:t>
            </a:r>
          </a:p>
          <a:p>
            <a:pPr marL="0" indent="0">
              <a:buNone/>
            </a:pPr>
            <a:r>
              <a:rPr lang="en-AU" sz="3000" b="1" dirty="0"/>
              <a:t>				- Intermediate</a:t>
            </a:r>
          </a:p>
          <a:p>
            <a:endParaRPr lang="en-AU" sz="800" dirty="0"/>
          </a:p>
          <a:p>
            <a:pPr lvl="1"/>
            <a:r>
              <a:rPr lang="en-GB" dirty="0"/>
              <a:t>Entries must have been entered in any monthly competition during the year.  </a:t>
            </a:r>
          </a:p>
          <a:p>
            <a:pPr lvl="1"/>
            <a:r>
              <a:rPr lang="en-GB" dirty="0"/>
              <a:t>Presented unaltered in any way from the original submission.</a:t>
            </a:r>
          </a:p>
          <a:p>
            <a:pPr lvl="1"/>
            <a:r>
              <a:rPr lang="en-GB" dirty="0"/>
              <a:t>Members may submit four (4) entries. </a:t>
            </a:r>
          </a:p>
          <a:p>
            <a:pPr lvl="1"/>
            <a:r>
              <a:rPr lang="en-GB" dirty="0"/>
              <a:t>Only one Level may be entered in Print and DPI.</a:t>
            </a:r>
            <a:endParaRPr lang="en-AU" dirty="0"/>
          </a:p>
        </p:txBody>
      </p:sp>
    </p:spTree>
    <p:extLst>
      <p:ext uri="{BB962C8B-B14F-4D97-AF65-F5344CB8AC3E}">
        <p14:creationId xmlns:p14="http://schemas.microsoft.com/office/powerpoint/2010/main" val="30059580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864096"/>
          </a:xfrm>
        </p:spPr>
        <p:txBody>
          <a:bodyPr/>
          <a:lstStyle/>
          <a:p>
            <a:r>
              <a:rPr lang="en-GB" b="1" dirty="0"/>
              <a:t>Club Awards</a:t>
            </a:r>
            <a:endParaRPr lang="en-AU" dirty="0"/>
          </a:p>
        </p:txBody>
      </p:sp>
      <p:sp>
        <p:nvSpPr>
          <p:cNvPr id="3" name="Content Placeholder 2"/>
          <p:cNvSpPr>
            <a:spLocks noGrp="1"/>
          </p:cNvSpPr>
          <p:nvPr>
            <p:ph idx="1"/>
          </p:nvPr>
        </p:nvSpPr>
        <p:spPr>
          <a:xfrm>
            <a:off x="457200" y="1052736"/>
            <a:ext cx="8363272" cy="5805264"/>
          </a:xfrm>
        </p:spPr>
        <p:txBody>
          <a:bodyPr>
            <a:normAutofit/>
          </a:bodyPr>
          <a:lstStyle/>
          <a:p>
            <a:r>
              <a:rPr lang="en-AU" sz="3000" b="1" dirty="0"/>
              <a:t>Nature Print of the Year 	</a:t>
            </a:r>
          </a:p>
          <a:p>
            <a:r>
              <a:rPr lang="en-AU" sz="3000" b="1" dirty="0"/>
              <a:t>Nature DPI of the Year</a:t>
            </a:r>
          </a:p>
          <a:p>
            <a:endParaRPr lang="en-AU" sz="800" dirty="0"/>
          </a:p>
          <a:p>
            <a:pPr lvl="1"/>
            <a:r>
              <a:rPr lang="en-GB" dirty="0"/>
              <a:t>Entries may be a new entry or a previously submitted entry. </a:t>
            </a:r>
          </a:p>
          <a:p>
            <a:pPr lvl="1"/>
            <a:r>
              <a:rPr lang="en-GB" dirty="0"/>
              <a:t>Members may submit four (4) entries. </a:t>
            </a:r>
          </a:p>
          <a:p>
            <a:pPr lvl="1"/>
            <a:r>
              <a:rPr lang="en-GB" dirty="0"/>
              <a:t>Standard APS definitions apply and may include Wildlife (but not domestic animals)</a:t>
            </a:r>
          </a:p>
        </p:txBody>
      </p:sp>
    </p:spTree>
    <p:extLst>
      <p:ext uri="{BB962C8B-B14F-4D97-AF65-F5344CB8AC3E}">
        <p14:creationId xmlns:p14="http://schemas.microsoft.com/office/powerpoint/2010/main" val="25327004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864096"/>
          </a:xfrm>
        </p:spPr>
        <p:txBody>
          <a:bodyPr/>
          <a:lstStyle/>
          <a:p>
            <a:r>
              <a:rPr lang="en-GB" b="1" dirty="0"/>
              <a:t>Donated Club Award</a:t>
            </a:r>
            <a:endParaRPr lang="en-AU" dirty="0"/>
          </a:p>
        </p:txBody>
      </p:sp>
      <p:sp>
        <p:nvSpPr>
          <p:cNvPr id="3" name="Content Placeholder 2"/>
          <p:cNvSpPr>
            <a:spLocks noGrp="1"/>
          </p:cNvSpPr>
          <p:nvPr>
            <p:ph idx="1"/>
          </p:nvPr>
        </p:nvSpPr>
        <p:spPr>
          <a:xfrm>
            <a:off x="457200" y="1052736"/>
            <a:ext cx="8363272" cy="5805264"/>
          </a:xfrm>
        </p:spPr>
        <p:txBody>
          <a:bodyPr>
            <a:normAutofit/>
          </a:bodyPr>
          <a:lstStyle/>
          <a:p>
            <a:r>
              <a:rPr lang="en-GB" sz="3000" b="1" dirty="0"/>
              <a:t>Harold </a:t>
            </a:r>
            <a:r>
              <a:rPr lang="en-GB" sz="3000" b="1" dirty="0" err="1"/>
              <a:t>McCorkill</a:t>
            </a:r>
            <a:r>
              <a:rPr lang="en-GB" sz="3000" b="1" dirty="0"/>
              <a:t> Memorial Trophy</a:t>
            </a:r>
          </a:p>
          <a:p>
            <a:endParaRPr lang="en-AU" sz="800" dirty="0"/>
          </a:p>
          <a:p>
            <a:pPr lvl="1"/>
            <a:r>
              <a:rPr lang="en-GB" dirty="0"/>
              <a:t>Members may submit one (1) entry of three (3) Prints </a:t>
            </a:r>
            <a:r>
              <a:rPr lang="en-GB" u="sng" dirty="0"/>
              <a:t>or</a:t>
            </a:r>
            <a:r>
              <a:rPr lang="en-GB" dirty="0"/>
              <a:t> three (3) DPI’s </a:t>
            </a:r>
            <a:r>
              <a:rPr lang="en-GB" b="1" u="sng" dirty="0"/>
              <a:t>that tells a story</a:t>
            </a:r>
            <a:r>
              <a:rPr lang="en-GB" u="sng" dirty="0"/>
              <a:t>. </a:t>
            </a:r>
          </a:p>
          <a:p>
            <a:pPr lvl="1"/>
            <a:endParaRPr lang="en-GB" dirty="0"/>
          </a:p>
          <a:p>
            <a:pPr lvl="1"/>
            <a:r>
              <a:rPr lang="en-GB" dirty="0"/>
              <a:t>Print entries can be mounted on one mount board not exceeding 16” x 20” (508mm x 406mm) </a:t>
            </a:r>
            <a:r>
              <a:rPr lang="en-GB" b="1" dirty="0"/>
              <a:t>OR</a:t>
            </a:r>
            <a:r>
              <a:rPr lang="en-GB" dirty="0"/>
              <a:t> three separate prints.</a:t>
            </a:r>
          </a:p>
          <a:p>
            <a:pPr lvl="1"/>
            <a:endParaRPr lang="en-GB" dirty="0"/>
          </a:p>
          <a:p>
            <a:pPr lvl="1"/>
            <a:r>
              <a:rPr lang="en-GB" dirty="0"/>
              <a:t>DPI entries can be presented as one digital image </a:t>
            </a:r>
            <a:r>
              <a:rPr lang="en-GB" b="1" dirty="0"/>
              <a:t>OR</a:t>
            </a:r>
            <a:r>
              <a:rPr lang="en-GB" dirty="0"/>
              <a:t> three separate DPI’s.</a:t>
            </a:r>
            <a:endParaRPr lang="en-AU" dirty="0"/>
          </a:p>
        </p:txBody>
      </p:sp>
    </p:spTree>
    <p:extLst>
      <p:ext uri="{BB962C8B-B14F-4D97-AF65-F5344CB8AC3E}">
        <p14:creationId xmlns:p14="http://schemas.microsoft.com/office/powerpoint/2010/main" val="22210757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864096"/>
          </a:xfrm>
        </p:spPr>
        <p:txBody>
          <a:bodyPr/>
          <a:lstStyle/>
          <a:p>
            <a:r>
              <a:rPr lang="en-GB" b="1" dirty="0"/>
              <a:t>Donated Club Award</a:t>
            </a:r>
            <a:endParaRPr lang="en-AU" dirty="0"/>
          </a:p>
        </p:txBody>
      </p:sp>
      <p:sp>
        <p:nvSpPr>
          <p:cNvPr id="3" name="Content Placeholder 2"/>
          <p:cNvSpPr>
            <a:spLocks noGrp="1"/>
          </p:cNvSpPr>
          <p:nvPr>
            <p:ph idx="1"/>
          </p:nvPr>
        </p:nvSpPr>
        <p:spPr>
          <a:xfrm>
            <a:off x="457200" y="1052736"/>
            <a:ext cx="8363272" cy="5805264"/>
          </a:xfrm>
        </p:spPr>
        <p:txBody>
          <a:bodyPr>
            <a:normAutofit/>
          </a:bodyPr>
          <a:lstStyle/>
          <a:p>
            <a:r>
              <a:rPr lang="en-GB" sz="3000" b="1" dirty="0"/>
              <a:t>Harold </a:t>
            </a:r>
            <a:r>
              <a:rPr lang="en-GB" sz="3000" b="1" dirty="0" err="1"/>
              <a:t>McCorkill</a:t>
            </a:r>
            <a:r>
              <a:rPr lang="en-GB" sz="3000" b="1" dirty="0"/>
              <a:t> Memorial Trophy</a:t>
            </a:r>
          </a:p>
          <a:p>
            <a:endParaRPr lang="en-AU" sz="800"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27584" y="1670640"/>
            <a:ext cx="7560840" cy="4998720"/>
          </a:xfrm>
          <a:prstGeom prst="rect">
            <a:avLst/>
          </a:prstGeom>
        </p:spPr>
      </p:pic>
    </p:spTree>
    <p:extLst>
      <p:ext uri="{BB962C8B-B14F-4D97-AF65-F5344CB8AC3E}">
        <p14:creationId xmlns:p14="http://schemas.microsoft.com/office/powerpoint/2010/main" val="41252837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864096"/>
          </a:xfrm>
        </p:spPr>
        <p:txBody>
          <a:bodyPr/>
          <a:lstStyle/>
          <a:p>
            <a:r>
              <a:rPr lang="en-GB" b="1" dirty="0"/>
              <a:t>Sponsored Awards - Aggregate</a:t>
            </a:r>
            <a:endParaRPr lang="en-AU" dirty="0"/>
          </a:p>
        </p:txBody>
      </p:sp>
      <p:sp>
        <p:nvSpPr>
          <p:cNvPr id="3" name="Content Placeholder 2"/>
          <p:cNvSpPr>
            <a:spLocks noGrp="1"/>
          </p:cNvSpPr>
          <p:nvPr>
            <p:ph idx="1"/>
          </p:nvPr>
        </p:nvSpPr>
        <p:spPr>
          <a:xfrm>
            <a:off x="457200" y="1052736"/>
            <a:ext cx="8363272" cy="5805264"/>
          </a:xfrm>
        </p:spPr>
        <p:txBody>
          <a:bodyPr>
            <a:normAutofit/>
          </a:bodyPr>
          <a:lstStyle/>
          <a:p>
            <a:r>
              <a:rPr lang="en-GB" sz="3000" b="1" dirty="0"/>
              <a:t>Highest Aggregate in the Print of the Year</a:t>
            </a:r>
            <a:r>
              <a:rPr lang="en-GB" sz="3600" b="1" dirty="0"/>
              <a:t> - </a:t>
            </a:r>
            <a:r>
              <a:rPr lang="en-GB" sz="2800" i="1" dirty="0"/>
              <a:t>Strathmore Community Bank Branch / </a:t>
            </a:r>
            <a:r>
              <a:rPr lang="en-GB" sz="2800" i="1" dirty="0" err="1"/>
              <a:t>Bendigo</a:t>
            </a:r>
            <a:r>
              <a:rPr lang="en-GB" sz="2800" i="1" dirty="0"/>
              <a:t> Bank</a:t>
            </a:r>
            <a:endParaRPr lang="en-AU" sz="2800" i="1" dirty="0"/>
          </a:p>
          <a:p>
            <a:endParaRPr lang="en-GB" sz="3000" b="1" dirty="0"/>
          </a:p>
          <a:p>
            <a:endParaRPr lang="en-AU" sz="800" dirty="0"/>
          </a:p>
          <a:p>
            <a:pPr lvl="1"/>
            <a:r>
              <a:rPr lang="en-GB" dirty="0"/>
              <a:t>This award is given to the member with the highest aggregate points scored for entries in the “Print of the Year” club awards. </a:t>
            </a:r>
          </a:p>
          <a:p>
            <a:pPr lvl="1"/>
            <a:endParaRPr lang="en-GB" dirty="0"/>
          </a:p>
          <a:p>
            <a:pPr lvl="1"/>
            <a:r>
              <a:rPr lang="en-GB" dirty="0"/>
              <a:t>To maximise your chances, submit four (4) entries in the club award. </a:t>
            </a:r>
          </a:p>
        </p:txBody>
      </p:sp>
    </p:spTree>
    <p:extLst>
      <p:ext uri="{BB962C8B-B14F-4D97-AF65-F5344CB8AC3E}">
        <p14:creationId xmlns:p14="http://schemas.microsoft.com/office/powerpoint/2010/main" val="25710468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864096"/>
          </a:xfrm>
        </p:spPr>
        <p:txBody>
          <a:bodyPr/>
          <a:lstStyle/>
          <a:p>
            <a:r>
              <a:rPr lang="en-GB" b="1" dirty="0"/>
              <a:t>Sponsored Awards - Aggregate</a:t>
            </a:r>
            <a:endParaRPr lang="en-AU" dirty="0"/>
          </a:p>
        </p:txBody>
      </p:sp>
      <p:sp>
        <p:nvSpPr>
          <p:cNvPr id="3" name="Content Placeholder 2"/>
          <p:cNvSpPr>
            <a:spLocks noGrp="1"/>
          </p:cNvSpPr>
          <p:nvPr>
            <p:ph idx="1"/>
          </p:nvPr>
        </p:nvSpPr>
        <p:spPr>
          <a:xfrm>
            <a:off x="457200" y="1052736"/>
            <a:ext cx="8363272" cy="5805264"/>
          </a:xfrm>
        </p:spPr>
        <p:txBody>
          <a:bodyPr>
            <a:normAutofit/>
          </a:bodyPr>
          <a:lstStyle/>
          <a:p>
            <a:r>
              <a:rPr lang="en-GB" sz="3000" b="1" dirty="0"/>
              <a:t>Highest Aggregate in the DPI of the Year</a:t>
            </a:r>
            <a:r>
              <a:rPr lang="en-GB" sz="3600" b="1" dirty="0"/>
              <a:t> - </a:t>
            </a:r>
            <a:r>
              <a:rPr lang="en-GB" sz="2800" i="1" dirty="0"/>
              <a:t>Strathmore Community Bank Branch / </a:t>
            </a:r>
            <a:r>
              <a:rPr lang="en-GB" sz="2800" i="1" dirty="0" err="1"/>
              <a:t>Bendigo</a:t>
            </a:r>
            <a:r>
              <a:rPr lang="en-GB" sz="2800" i="1" dirty="0"/>
              <a:t> Bank</a:t>
            </a:r>
            <a:endParaRPr lang="en-AU" sz="2800" i="1" dirty="0"/>
          </a:p>
          <a:p>
            <a:endParaRPr lang="en-GB" sz="3000" b="1" dirty="0"/>
          </a:p>
          <a:p>
            <a:endParaRPr lang="en-AU" sz="800" dirty="0"/>
          </a:p>
          <a:p>
            <a:pPr lvl="1"/>
            <a:r>
              <a:rPr lang="en-GB" dirty="0"/>
              <a:t>This award is given to the member with the highest aggregate points scored for entries in the “DPI of the Year ” club award. </a:t>
            </a:r>
          </a:p>
          <a:p>
            <a:pPr marL="457200" lvl="1" indent="0">
              <a:buNone/>
            </a:pPr>
            <a:endParaRPr lang="en-GB" dirty="0"/>
          </a:p>
          <a:p>
            <a:pPr lvl="1"/>
            <a:r>
              <a:rPr lang="en-GB" dirty="0"/>
              <a:t>To maximise your chances, submit four (4) entries in the club award. </a:t>
            </a:r>
          </a:p>
          <a:p>
            <a:pPr lvl="1"/>
            <a:endParaRPr lang="en-GB" dirty="0"/>
          </a:p>
        </p:txBody>
      </p:sp>
    </p:spTree>
    <p:extLst>
      <p:ext uri="{BB962C8B-B14F-4D97-AF65-F5344CB8AC3E}">
        <p14:creationId xmlns:p14="http://schemas.microsoft.com/office/powerpoint/2010/main" val="168028925"/>
      </p:ext>
    </p:extLst>
  </p:cSld>
  <p:clrMapOvr>
    <a:masterClrMapping/>
  </p:clrMapOvr>
</p:sld>
</file>

<file path=ppt/theme/theme1.xml><?xml version="1.0" encoding="utf-8"?>
<a:theme xmlns:a="http://schemas.openxmlformats.org/drawingml/2006/main" name="Office Theme">
  <a:themeElements>
    <a:clrScheme name="BlackTie">
      <a:dk1>
        <a:srgbClr val="000000"/>
      </a:dk1>
      <a:lt1>
        <a:srgbClr val="FFFFFF"/>
      </a:lt1>
      <a:dk2>
        <a:srgbClr val="46464A"/>
      </a:dk2>
      <a:lt2>
        <a:srgbClr val="E3DCCF"/>
      </a:lt2>
      <a:accent1>
        <a:srgbClr val="6F6F74"/>
      </a:accent1>
      <a:accent2>
        <a:srgbClr val="A7B789"/>
      </a:accent2>
      <a:accent3>
        <a:srgbClr val="BEAE98"/>
      </a:accent3>
      <a:accent4>
        <a:srgbClr val="92A9B9"/>
      </a:accent4>
      <a:accent5>
        <a:srgbClr val="9C8265"/>
      </a:accent5>
      <a:accent6>
        <a:srgbClr val="8D6974"/>
      </a:accent6>
      <a:hlink>
        <a:srgbClr val="67AABF"/>
      </a:hlink>
      <a:folHlink>
        <a:srgbClr val="B1B5AB"/>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383</TotalTime>
  <Words>752</Words>
  <Application>Microsoft Office PowerPoint</Application>
  <PresentationFormat>On-screen Show (4:3)</PresentationFormat>
  <Paragraphs>125</Paragraphs>
  <Slides>18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Arial</vt:lpstr>
      <vt:lpstr>Times New Roman</vt:lpstr>
      <vt:lpstr>Calibri</vt:lpstr>
      <vt:lpstr>Office Theme</vt:lpstr>
      <vt:lpstr>End of Year Competition</vt:lpstr>
      <vt:lpstr>Club Aggregate Awards </vt:lpstr>
      <vt:lpstr>End of Year Awards</vt:lpstr>
      <vt:lpstr>Club Awards</vt:lpstr>
      <vt:lpstr>Club Awards</vt:lpstr>
      <vt:lpstr>Donated Club Award</vt:lpstr>
      <vt:lpstr>Donated Club Award</vt:lpstr>
      <vt:lpstr>Sponsored Awards - Aggregate</vt:lpstr>
      <vt:lpstr>Sponsored Awards - Aggregate</vt:lpstr>
      <vt:lpstr>Sponsored Awards</vt:lpstr>
      <vt:lpstr>Donated Awards - Aggregate</vt:lpstr>
      <vt:lpstr>Member Donated Club Awards</vt:lpstr>
      <vt:lpstr>Member Donated Club Awards</vt:lpstr>
      <vt:lpstr>Member Donated Club Awards</vt:lpstr>
      <vt:lpstr>Member Donated Club Awards</vt:lpstr>
      <vt:lpstr>Format &amp; Submission of Entries</vt:lpstr>
      <vt:lpstr>Format &amp; Submission of Entries</vt:lpstr>
      <vt:lpstr>Good Luck!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End of Year Competition</dc:title>
  <dc:creator>Alex van Harmelen</dc:creator>
  <cp:lastModifiedBy>Levin Barrett</cp:lastModifiedBy>
  <cp:revision>36</cp:revision>
  <dcterms:created xsi:type="dcterms:W3CDTF">2013-09-09T02:09:17Z</dcterms:created>
  <dcterms:modified xsi:type="dcterms:W3CDTF">2019-10-14T01:47:44Z</dcterms:modified>
</cp:coreProperties>
</file>